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9144000"/>
  <p:embeddedFontLst>
    <p:embeddedFont>
      <p:font typeface="Proxima Nova"/>
      <p:regular r:id="rId52"/>
      <p:bold r:id="rId53"/>
      <p:italic r:id="rId54"/>
      <p:boldItalic r:id="rId55"/>
    </p:embeddedFont>
    <p:embeddedFont>
      <p:font typeface="Red Hat Text Medium"/>
      <p:regular r:id="rId56"/>
      <p:bold r:id="rId57"/>
      <p:italic r:id="rId58"/>
      <p:boldItalic r:id="rId59"/>
    </p:embeddedFont>
    <p:embeddedFont>
      <p:font typeface="Red Hat Display Medium"/>
      <p:regular r:id="rId60"/>
      <p:bold r:id="rId61"/>
      <p:italic r:id="rId62"/>
      <p:boldItalic r:id="rId63"/>
    </p:embeddedFont>
    <p:embeddedFont>
      <p:font typeface="Overpass"/>
      <p:regular r:id="rId64"/>
      <p:bold r:id="rId65"/>
      <p:italic r:id="rId66"/>
      <p:boldItalic r:id="rId67"/>
    </p:embeddedFont>
    <p:embeddedFont>
      <p:font typeface="Red Hat Display"/>
      <p:regular r:id="rId68"/>
      <p:bold r:id="rId69"/>
      <p:italic r:id="rId70"/>
      <p:boldItalic r:id="rId71"/>
    </p:embeddedFont>
    <p:embeddedFont>
      <p:font typeface="Overpass Light"/>
      <p:regular r:id="rId72"/>
      <p:bold r:id="rId73"/>
      <p:italic r:id="rId74"/>
      <p:boldItalic r:id="rId75"/>
    </p:embeddedFont>
    <p:embeddedFont>
      <p:font typeface="Helvetica Neue"/>
      <p:regular r:id="rId76"/>
      <p:bold r:id="rId77"/>
      <p:italic r:id="rId78"/>
      <p:boldItalic r:id="rId79"/>
    </p:embeddedFont>
    <p:embeddedFont>
      <p:font typeface="Overpass SemiBold"/>
      <p:regular r:id="rId80"/>
      <p:bold r:id="rId81"/>
      <p:italic r:id="rId82"/>
      <p:boldItalic r:id="rId83"/>
    </p:embeddedFont>
    <p:embeddedFont>
      <p:font typeface="Red Hat Text"/>
      <p:regular r:id="rId84"/>
      <p:bold r:id="rId85"/>
      <p:italic r:id="rId86"/>
      <p:boldItalic r:id="rId87"/>
    </p:embeddedFont>
    <p:embeddedFont>
      <p:font typeface="Roboto Mon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06">
          <p15:clr>
            <a:srgbClr val="A4A3A4"/>
          </p15:clr>
        </p15:guide>
        <p15:guide id="2" pos="7104">
          <p15:clr>
            <a:srgbClr val="A4A3A4"/>
          </p15:clr>
        </p15:guide>
        <p15:guide id="3" pos="576">
          <p15:clr>
            <a:srgbClr val="9AA0A6"/>
          </p15:clr>
        </p15:guide>
        <p15:guide id="4" orient="horz" pos="3886">
          <p15:clr>
            <a:srgbClr val="A4A3A4"/>
          </p15:clr>
        </p15:guide>
        <p15:guide id="5" orient="horz" pos="2592">
          <p15:clr>
            <a:srgbClr val="A4A3A4"/>
          </p15:clr>
        </p15:guide>
        <p15:guide id="6" orient="horz" pos="3523">
          <p15:clr>
            <a:srgbClr val="9AA0A6"/>
          </p15:clr>
        </p15:guide>
        <p15:guide id="7" orient="horz" pos="1413">
          <p15:clr>
            <a:srgbClr val="9AA0A6"/>
          </p15:clr>
        </p15:guide>
        <p15:guide id="8" orient="horz" pos="1710">
          <p15:clr>
            <a:srgbClr val="9AA0A6"/>
          </p15:clr>
        </p15:guide>
        <p15:guide id="9" orient="horz" pos="3792">
          <p15:clr>
            <a:srgbClr val="9AA0A6"/>
          </p15:clr>
        </p15:guide>
        <p15:guide id="10" pos="703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06" orient="horz"/>
        <p:guide pos="7104"/>
        <p:guide pos="576"/>
        <p:guide pos="3886" orient="horz"/>
        <p:guide pos="2592" orient="horz"/>
        <p:guide pos="3523" orient="horz"/>
        <p:guide pos="1413" orient="horz"/>
        <p:guide pos="1710" orient="horz"/>
        <p:guide pos="3792" orient="horz"/>
        <p:guide pos="703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edHatText-regular.fntdata"/><Relationship Id="rId83" Type="http://schemas.openxmlformats.org/officeDocument/2006/relationships/font" Target="fonts/OverpassSemiBold-boldItalic.fntdata"/><Relationship Id="rId42" Type="http://schemas.openxmlformats.org/officeDocument/2006/relationships/slide" Target="slides/slide37.xml"/><Relationship Id="rId86" Type="http://schemas.openxmlformats.org/officeDocument/2006/relationships/font" Target="fonts/RedHatText-italic.fntdata"/><Relationship Id="rId41" Type="http://schemas.openxmlformats.org/officeDocument/2006/relationships/slide" Target="slides/slide36.xml"/><Relationship Id="rId85" Type="http://schemas.openxmlformats.org/officeDocument/2006/relationships/font" Target="fonts/RedHatText-bold.fntdata"/><Relationship Id="rId44" Type="http://schemas.openxmlformats.org/officeDocument/2006/relationships/slide" Target="slides/slide39.xml"/><Relationship Id="rId88" Type="http://schemas.openxmlformats.org/officeDocument/2006/relationships/font" Target="fonts/RobotoMono-regular.fntdata"/><Relationship Id="rId43" Type="http://schemas.openxmlformats.org/officeDocument/2006/relationships/slide" Target="slides/slide38.xml"/><Relationship Id="rId87" Type="http://schemas.openxmlformats.org/officeDocument/2006/relationships/font" Target="fonts/RedHatText-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fntdata"/><Relationship Id="rId80" Type="http://schemas.openxmlformats.org/officeDocument/2006/relationships/font" Target="fonts/OverpassSemiBold-regular.fntdata"/><Relationship Id="rId82" Type="http://schemas.openxmlformats.org/officeDocument/2006/relationships/font" Target="fonts/OverpassSemiBold-italic.fntdata"/><Relationship Id="rId81" Type="http://schemas.openxmlformats.org/officeDocument/2006/relationships/font" Target="fonts/Overpas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verpassLight-bold.fntdata"/><Relationship Id="rId72" Type="http://schemas.openxmlformats.org/officeDocument/2006/relationships/font" Target="fonts/OverpassLight-regular.fntdata"/><Relationship Id="rId31" Type="http://schemas.openxmlformats.org/officeDocument/2006/relationships/slide" Target="slides/slide26.xml"/><Relationship Id="rId75" Type="http://schemas.openxmlformats.org/officeDocument/2006/relationships/font" Target="fonts/OverpassLight-boldItalic.fntdata"/><Relationship Id="rId30" Type="http://schemas.openxmlformats.org/officeDocument/2006/relationships/slide" Target="slides/slide25.xml"/><Relationship Id="rId74" Type="http://schemas.openxmlformats.org/officeDocument/2006/relationships/font" Target="fonts/OverpassLight-italic.fntdata"/><Relationship Id="rId33" Type="http://schemas.openxmlformats.org/officeDocument/2006/relationships/slide" Target="slides/slide28.xml"/><Relationship Id="rId77" Type="http://schemas.openxmlformats.org/officeDocument/2006/relationships/font" Target="fonts/HelveticaNeue-bold.fntdata"/><Relationship Id="rId32" Type="http://schemas.openxmlformats.org/officeDocument/2006/relationships/slide" Target="slides/slide27.xml"/><Relationship Id="rId76" Type="http://schemas.openxmlformats.org/officeDocument/2006/relationships/font" Target="fonts/HelveticaNeue-regular.fntdata"/><Relationship Id="rId35" Type="http://schemas.openxmlformats.org/officeDocument/2006/relationships/slide" Target="slides/slide30.xml"/><Relationship Id="rId79" Type="http://schemas.openxmlformats.org/officeDocument/2006/relationships/font" Target="fonts/HelveticaNeue-boldItalic.fntdata"/><Relationship Id="rId34" Type="http://schemas.openxmlformats.org/officeDocument/2006/relationships/slide" Target="slides/slide29.xml"/><Relationship Id="rId78" Type="http://schemas.openxmlformats.org/officeDocument/2006/relationships/font" Target="fonts/HelveticaNeue-italic.fntdata"/><Relationship Id="rId71" Type="http://schemas.openxmlformats.org/officeDocument/2006/relationships/font" Target="fonts/RedHatDisplay-boldItalic.fntdata"/><Relationship Id="rId70" Type="http://schemas.openxmlformats.org/officeDocument/2006/relationships/font" Target="fonts/RedHatDisplay-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edHatDisplayMedium-italic.fntdata"/><Relationship Id="rId61" Type="http://schemas.openxmlformats.org/officeDocument/2006/relationships/font" Target="fonts/RedHatDisplayMedium-bold.fntdata"/><Relationship Id="rId20" Type="http://schemas.openxmlformats.org/officeDocument/2006/relationships/slide" Target="slides/slide15.xml"/><Relationship Id="rId64" Type="http://schemas.openxmlformats.org/officeDocument/2006/relationships/font" Target="fonts/Overpass-regular.fntdata"/><Relationship Id="rId63" Type="http://schemas.openxmlformats.org/officeDocument/2006/relationships/font" Target="fonts/RedHatDisplayMedium-boldItalic.fntdata"/><Relationship Id="rId22" Type="http://schemas.openxmlformats.org/officeDocument/2006/relationships/slide" Target="slides/slide17.xml"/><Relationship Id="rId66" Type="http://schemas.openxmlformats.org/officeDocument/2006/relationships/font" Target="fonts/Overpass-italic.fntdata"/><Relationship Id="rId21" Type="http://schemas.openxmlformats.org/officeDocument/2006/relationships/slide" Target="slides/slide16.xml"/><Relationship Id="rId65" Type="http://schemas.openxmlformats.org/officeDocument/2006/relationships/font" Target="fonts/Overpass-bold.fntdata"/><Relationship Id="rId24" Type="http://schemas.openxmlformats.org/officeDocument/2006/relationships/slide" Target="slides/slide19.xml"/><Relationship Id="rId68" Type="http://schemas.openxmlformats.org/officeDocument/2006/relationships/font" Target="fonts/RedHatDisplay-regular.fntdata"/><Relationship Id="rId23" Type="http://schemas.openxmlformats.org/officeDocument/2006/relationships/slide" Target="slides/slide18.xml"/><Relationship Id="rId67" Type="http://schemas.openxmlformats.org/officeDocument/2006/relationships/font" Target="fonts/Overpass-boldItalic.fntdata"/><Relationship Id="rId60" Type="http://schemas.openxmlformats.org/officeDocument/2006/relationships/font" Target="fonts/RedHatDisplay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edHatDisplay-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6.xml"/><Relationship Id="rId55" Type="http://schemas.openxmlformats.org/officeDocument/2006/relationships/font" Target="fonts/ProximaNova-boldItalic.fntdata"/><Relationship Id="rId10" Type="http://schemas.openxmlformats.org/officeDocument/2006/relationships/slide" Target="slides/slide5.xml"/><Relationship Id="rId54" Type="http://schemas.openxmlformats.org/officeDocument/2006/relationships/font" Target="fonts/ProximaNova-italic.fntdata"/><Relationship Id="rId13" Type="http://schemas.openxmlformats.org/officeDocument/2006/relationships/slide" Target="slides/slide8.xml"/><Relationship Id="rId57" Type="http://schemas.openxmlformats.org/officeDocument/2006/relationships/font" Target="fonts/RedHatTextMedium-bold.fntdata"/><Relationship Id="rId12" Type="http://schemas.openxmlformats.org/officeDocument/2006/relationships/slide" Target="slides/slide7.xml"/><Relationship Id="rId56" Type="http://schemas.openxmlformats.org/officeDocument/2006/relationships/font" Target="fonts/RedHatTextMedium-regular.fntdata"/><Relationship Id="rId91" Type="http://schemas.openxmlformats.org/officeDocument/2006/relationships/font" Target="fonts/RobotoMono-boldItalic.fntdata"/><Relationship Id="rId90" Type="http://schemas.openxmlformats.org/officeDocument/2006/relationships/font" Target="fonts/RobotoMono-italic.fntdata"/><Relationship Id="rId15" Type="http://schemas.openxmlformats.org/officeDocument/2006/relationships/slide" Target="slides/slide10.xml"/><Relationship Id="rId59" Type="http://schemas.openxmlformats.org/officeDocument/2006/relationships/font" Target="fonts/RedHatTextMedium-boldItalic.fntdata"/><Relationship Id="rId14" Type="http://schemas.openxmlformats.org/officeDocument/2006/relationships/slide" Target="slides/slide9.xml"/><Relationship Id="rId58" Type="http://schemas.openxmlformats.org/officeDocument/2006/relationships/font" Target="fonts/RedHatText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6329accf4b_0_2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329accf4b_0_2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f240d9f42_0_166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f240d9f42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DevOps adoption skyrocketed in the last few years which coincides with the proliferation containers in the IT industry. This in fact is not a coincidence and containers have played an important role in enabling organizations to implement DevOps without the obstacles once faced with virtual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virtual machines being the unit of compute, applications are developed by Dev teams and the result is delivered as arbitrary packages (which usually varies between teams and applications) to the IT Ops teams which are responsible for building, deploying and managing the virtual machine, operating system, libraries and application dependencies and the application itself. This essentially creates a conflictory atmosphere between Dev, IT Ops and other teams involved in delivering applications since IT Ops is forced into ownership of undocumented and non-standard layers of the technology stack (in other words the application and its dependencies) that they are not familiar with and have to rely on vague instructions from the Dev teams.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containers are used as a unit of compute, there is a clear boundary between the layers of technology stack that IT Ops and Dev teams own and manage. Dev teams are deeply familiar with the application they build as well as its dependencies and configurations. With containers, they own the application and its configuration and package the result as a container image. The container images are delivered to IT Ops as a standard package regardless of the technologies used to build the application. IT Ops owns the entire infrastructure (container host, virtualisation, etc)  for running standard container images and can deploy, monitor and manage containers across multiple infrastructure using standard procedures without the need for adaptation for every application.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containers, Dev and IT Ops teams can work at different speeds, upgrade and downgrade servers and applications independently of each other, and easily move applications between different environments.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clear ownership boundary allows Dev and IT Ops to work seamlessly during the application delivery cycles and lays the ground for enabling DevOps across organizations.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f240d9f42_0_169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f240d9f42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Although there has been efforts to standardize the virtual machine format, it never succeeded and the virtual machine technology is highly tied to the hypervisor. For example when using VMware, the VMs on-premise are tied to vSphere whereas in a public cloud such as Amazon Web Services they are tied to AWS hypervisors.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Moving an application to other infrastructure such as bare metal, other hypervisors, private and public clouds would require rebuilding the applications technology stack from scratch based on the chosen infrastructure and redoing all verifications on the previous infrastructure.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industry is going toward immutable infrastructure to simplify deployment and management of software. Using VMs as the packaging unit for applications, requires you to build a new VM every time that there is a change and ship that to your infrastructure. Netflix is the best example of this approach. When they needed to make a change in production, they had to bake that change in a new VM (AWS AMI) and ship the VM to production. Interestingly Netflix states that they would have taken a different approach, had linux containers ecosystem at that time been as mature as it is today.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f240d9f42_0_17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9f240d9f42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Container provide application portability due to the standard image format (Open Container Initiative) and the fact that they are only dependent on Linux. This gives teams better control over the infrastructure where they deploy applications. A container host provides a common ground for running containers on any infrastructure from your own laptop, to bare metal, virtualization, private and public clouds.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Nevertheless, portability does not guarantee compatibility. Portability is often believed to mean that you can take a container image and run it on any container host built from any Linux distribution, but this is not technically accurate. Linux container images are collections of files, including libraries and binaries, which are specific to the hardware architecture and operating system. When the container image is run, the binaries inside the image run just like they would on a normal Linux operating system. There must be compatibility between the container image and container host. For example, you cannot run 64-bit binaries on a 32-bit host.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inconsistencies can range from sporadic failure, which is hard to debug, to complete failure where the container will not run at all. Worse, incompatibilities can lead to performance degradation or security issues. Portability of Linux containers is not absolute—using different Linux distributions, or widely differing versions of the same Linux distribution, can lead to serious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order to guarantee portability and compatibility, it is a best practice to run a consistent version and distribution of Linux in all containers and on all container hosts across environments and infrastructure. This guarantees compatibility both horizontally and vertically.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OCI-standard containers combined with the a standard container host like Red Hat Enterprise Linux provides a portable and compatible application delivery combination that guarantees your applications run the exact same way across all environments and infrastructure.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Immutability is also one of the key benefits of OCI standard container images without being tied to a specific machine image format like you are with VM images such as AMI on AWS. That’s why you see even Netflix adopting containers to enable the same CD workflows but now in a more portable and efficient manner.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8c1b4dfbe_0_341:notes"/>
          <p:cNvSpPr/>
          <p:nvPr>
            <p:ph idx="2" type="sldImg"/>
          </p:nvPr>
        </p:nvSpPr>
        <p:spPr>
          <a:xfrm>
            <a:off x="0" y="693738"/>
            <a:ext cx="0" cy="1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a8c1b4dfbe_0_341:notes"/>
          <p:cNvSpPr txBox="1"/>
          <p:nvPr>
            <p:ph idx="1" type="body"/>
          </p:nvPr>
        </p:nvSpPr>
        <p:spPr>
          <a:xfrm>
            <a:off x="686360" y="4342534"/>
            <a:ext cx="5485200" cy="4114500"/>
          </a:xfrm>
          <a:prstGeom prst="rect">
            <a:avLst/>
          </a:prstGeom>
          <a:noFill/>
          <a:ln>
            <a:noFill/>
          </a:ln>
        </p:spPr>
        <p:txBody>
          <a:bodyPr anchorCtr="0" anchor="ctr" bIns="81475" lIns="81475" spcFirstLastPara="1" rIns="81475" wrap="square" tIns="81475">
            <a:noAutofit/>
          </a:bodyPr>
          <a:lstStyle/>
          <a:p>
            <a:pPr indent="-279400" lvl="0" marL="406400" rtl="0" algn="l">
              <a:lnSpc>
                <a:spcPct val="100000"/>
              </a:lnSpc>
              <a:spcBef>
                <a:spcPts val="0"/>
              </a:spcBef>
              <a:spcAft>
                <a:spcPts val="0"/>
              </a:spcAft>
              <a:buSzPts val="1200"/>
              <a:buChar char="●"/>
            </a:pPr>
            <a:r>
              <a:rPr lang="en" sz="1200"/>
              <a:t>How does a deployment pipeline look like with containers? It all begins with a developer committing a change to the source repository. The CI/CD engine (e.g. Jenkins) gets notified, downloads the application code from source repository and rebuilds the application with the new change. Introducing containers, the CI/CD engine at this stage will package the application as a container image which can be deployed on the target environment and runs the exact same way regardless of if it’s physical, virtual, private or public cloud infrastructure.</a:t>
            </a:r>
            <a:endParaRPr sz="1200"/>
          </a:p>
          <a:p>
            <a:pPr indent="0" lvl="0" marL="0" rtl="0" algn="l">
              <a:lnSpc>
                <a:spcPct val="100000"/>
              </a:lnSpc>
              <a:spcBef>
                <a:spcPts val="0"/>
              </a:spcBef>
              <a:spcAft>
                <a:spcPts val="0"/>
              </a:spcAft>
              <a:buSzPts val="1400"/>
              <a:buNone/>
            </a:pPr>
            <a:r>
              <a:t/>
            </a:r>
            <a:endParaRPr sz="1200"/>
          </a:p>
        </p:txBody>
      </p:sp>
      <p:sp>
        <p:nvSpPr>
          <p:cNvPr id="681" name="Google Shape;681;ga8c1b4dfbe_0_341:notes"/>
          <p:cNvSpPr txBox="1"/>
          <p:nvPr>
            <p:ph idx="12" type="sldNum"/>
          </p:nvPr>
        </p:nvSpPr>
        <p:spPr>
          <a:xfrm>
            <a:off x="3881438" y="8686512"/>
            <a:ext cx="2976600" cy="457500"/>
          </a:xfrm>
          <a:prstGeom prst="rect">
            <a:avLst/>
          </a:prstGeom>
          <a:noFill/>
          <a:ln>
            <a:noFill/>
          </a:ln>
        </p:spPr>
        <p:txBody>
          <a:bodyPr anchorCtr="0" anchor="ctr" bIns="81475" lIns="81475" spcFirstLastPara="1" rIns="81475" wrap="square" tIns="8147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&lt;number&gt;</a:t>
            </a:r>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c21b2dfb42_0_2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c21b2dfb4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DevOps adoption skyrocketed in the last few years which coincides with the proliferation containers in the IT industry. This in fact is not a coincidence and containers have played an important role in enabling organizations to implement DevOps without the obstacles once faced with virtual machines.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virtual machines being the unit of compute, applications are developed by Dev teams and the result is delivered as arbitrary packages (which usually varies between teams and applications) to the IT Ops teams which are responsible for building, deploying and managing the virtual machine, operating system, libraries and application dependencies and the application itself. This essentially creates a conflictory atmosphere between Dev, IT Ops and other teams involved in delivering applications since IT Ops is forced into ownership of undocumented and non-standard layers of the technology stack (in other words the application and its dependencies) that they are not familiar with and have to rely on vague instructions from the Dev teams.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containers are used as a unit of compute, there is a clear boundary between the layers of technology stack that IT Ops and Dev teams own and manage. Dev teams are deeply familiar with the application they build as well as its dependencies and configurations. With containers, they own the application and its configuration and package the result as a container image. The container images are delivered to IT Ops as a standard package regardless of the technologies used to build the application. IT Ops owns the entire infrastructure (container host, virtualisation, etc)  for running standard container images and can deploy, monitor and manage containers across multiple infrastructure using standard procedures without the need for adaptation for every application.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containers, Dev and IT Ops teams can work at different speeds, upgrade and downgrade servers and applications independently of each other, and easily move applications between different environments.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clear ownership boundary allows Dev and IT Ops to work seamlessly during the application delivery cycles and lays the ground for enabling DevOps across organizations.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8c1b4dfbe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8c1b4dfbe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9f240d9f42_0_30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9f240d9f42_0_30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9f240d9f42_0_3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9f240d9f42_0_33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9f240d9f42_0_25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9f240d9f42_0_25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補充 </a:t>
            </a:r>
            <a:endParaRPr/>
          </a:p>
          <a:p>
            <a:pPr indent="-298450" lvl="0" marL="457200" rtl="0" algn="l">
              <a:spcBef>
                <a:spcPts val="0"/>
              </a:spcBef>
              <a:spcAft>
                <a:spcPts val="0"/>
              </a:spcAft>
              <a:buSzPts val="1100"/>
              <a:buChar char="-"/>
            </a:pPr>
            <a:r>
              <a:rPr lang="en"/>
              <a:t>docker unionfs 在 hd 存放位置</a:t>
            </a:r>
            <a:endParaRPr/>
          </a:p>
          <a:p>
            <a:pPr indent="-298450" lvl="0" marL="457200" rtl="0" algn="l">
              <a:spcBef>
                <a:spcPts val="0"/>
              </a:spcBef>
              <a:spcAft>
                <a:spcPts val="0"/>
              </a:spcAft>
              <a:buSzPts val="1100"/>
              <a:buChar char="-"/>
            </a:pPr>
            <a:r>
              <a:rPr lang="en"/>
              <a:t>docker-storage-setup 的資訊</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9f240d9f42_0_18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9f240d9f42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 container image is typically made up of multiple layers.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image is called a base image, and it includes everything necessary to get started.Teams often work by building their own layers on these base images. Users can also build on more advanced application images, which not only have an operating system but also include language runtimes, debugging tools, and libraries.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 images are built from the same utilities and libraries included in an operating system. A good base image provides a secure and stable platform on which to build applications. Red Hat provides base images for Red Hat Enterprise Linux. These images can be used like a normal operating system. Users can customize them as necessary for their applications, installing packages and enabling services to start up just like a normal Red Hat Enterprise Linux Server.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 Hat also provides more advanced application images that already include extra software. Examples include language runtimes, databases, middleware, storage, and independent software vendor (ISV) software. Software included in these images is tested, pre-configured and certified to work out of the box. These pre-built images make it easy to deploy multi-tier applications from existing components without the work of building your own application images.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layering structure significantly simplies patching procedures since a layer needs to be patched only once and then any image built using that layer would contain the applied patch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 platforms like OpenShift have the ability to track existing containers that use a certain layer and if patched, trigger a series of image builds and deploys for existing and running containers in order to apply the patched layer across all containers and prevent security breaches.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9d57132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9d57132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9f240d9f42_0_4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9f240d9f42_0_4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8c1b4dfb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8c1b4dfbe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f240d9f42_0_35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f240d9f42_0_35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8c1b4dfbe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8c1b4dfbe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8c1b4dfbe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8c1b4dfbe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f240d9f42_0_33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9f240d9f42_0_3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9f240d9f42_0_329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9f240d9f42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OpenShift has a built-in image registry to store images and and also deploy from the registry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Upstream registries like Docker Hub and Red Hat registry can also be used with OpenShift. They are in fact by default configured so when an image is not available in the built-in registry, it will be search for in the upstream registries.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a8c1b4dfbe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a8c1b4dfbe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c21b2dfb42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c21b2dfb42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a8c1b4dfbe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a8c1b4dfbe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9f240d9f4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9f240d9f4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Developers have different motivations and concerns than the IT Operations. Developer's job is to deliver a change and care about new frameworks, architectures and tools to do so, while IT Operations’ job is to bring stability and care about environment predictability, lifecycle management, security, costs and monitoring. As a result, applications are designed and developed in accordance to Developers mindset and Operations requirements are layered over it at later stages of delivery, leading to frustrating frictions specially in the end of each delivery cycle.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9f240d9f42_0_230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9f240d9f42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f240d9f42_0_23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9f240d9f42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9f240d9f42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9f240d9f42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Running the image is also simple. A single command and the container process gets started on the host.</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f240d9f42_0_3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f240d9f42_0_3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9f240d9f42_0_38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9f240d9f42_0_38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8c1b4dfbe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8c1b4dfbe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f240d9f42_0_4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f240d9f42_0_4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a8c1b4dfbe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a8c1b4dfbe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BDBE6"/>
                </a:solidFill>
                <a:highlight>
                  <a:srgbClr val="031F30"/>
                </a:highlight>
              </a:rPr>
              <a:t>Docker attach : Attach local standard input, output, and error streams to a running container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9f240d9f42_0_4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9f240d9f42_0_4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9f240d9f42_0_4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9f240d9f42_0_4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f240d9f4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9f240d9f4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Due to deployment, configuration and integration inconsistency between applications, delivering an application into production is a non-trivial task with lots of friction and many back-and-forth cycles between Developers and IT Operations. Painful deployments leads to not only poor quality of the delivered service but also to a tendency to avoid the pain by deploying to production as seldom as possible. This in turn, results in larger deployments with more features being delivered at once and higher risk of things going wrong, which results in more pain, fewer deployments, … and story goes on.</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9f240d9f42_0_4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9f240d9f42_0_4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f240d9f42_0_4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9f240d9f42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c284b5eaf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c284b5eaf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c48356e41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c48356e41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c48356e4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c48356e4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c284b5ea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c284b5ea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6329accf4b_0_4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6329accf4b_0_4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f240d9f4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9f240d9f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f240d9f4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f240d9f4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60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DevOps only took off when containers gained popularity and significantly simplified the automation that DevOps advocates.</a:t>
            </a:r>
            <a:endParaRPr sz="1200">
              <a:solidFill>
                <a:schemeClr val="dk1"/>
              </a:solidFill>
              <a:latin typeface="Red Hat Text"/>
              <a:ea typeface="Red Hat Text"/>
              <a:cs typeface="Red Hat Text"/>
              <a:sym typeface="Red Hat Text"/>
            </a:endParaRPr>
          </a:p>
          <a:p>
            <a:pPr indent="-304800" lvl="0" marL="457200" rtl="0" algn="l">
              <a:spcBef>
                <a:spcPts val="60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Containers provide consistent environment and tools for both Developers and Operations to package, delivery and manage the applications and therefore simplify the deployment process regardless of how the application looks like and the frameworks Developers have used to build the application. They also provide a common set of building blocks that can be reused in any stage of development to recreate identical environments for development, testing, staging, and production, extending the idea of write once; deploy anywhere</a:t>
            </a:r>
            <a:endParaRPr sz="1200">
              <a:solidFill>
                <a:schemeClr val="dk1"/>
              </a:solidFill>
              <a:latin typeface="Red Hat Text"/>
              <a:ea typeface="Red Hat Text"/>
              <a:cs typeface="Red Hat Text"/>
              <a:sym typeface="Red Hat Text"/>
            </a:endParaRPr>
          </a:p>
          <a:p>
            <a:pPr indent="0" lvl="0" marL="0" rtl="0" algn="l">
              <a:spcBef>
                <a:spcPts val="60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f240d9f4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f240d9f4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064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But what are containers? The answer depends who you ask. From an infrastructure perspective, containers rely on Linux operating system features like control groups, kernel namespaces and SELinux to isolate slices of the underlying operating system. Each container has some libraries from Linux operating system inside it. They are simple to build and run and consume less resources compared to virtual machines. This enables us to run many containers on the same infrastructure and increase utilisation. While container provide many benefits for infrastructure, they also pose complexities that need orchestration and management to be used effectively.</a:t>
            </a:r>
            <a:endParaRPr sz="1200">
              <a:solidFill>
                <a:schemeClr val="dk1"/>
              </a:solidFill>
              <a:latin typeface="Red Hat Text"/>
              <a:ea typeface="Red Hat Text"/>
              <a:cs typeface="Red Hat Text"/>
              <a:sym typeface="Red Hat Text"/>
            </a:endParaRPr>
          </a:p>
          <a:p>
            <a:pPr indent="-279400" lvl="0" marL="406400" rtl="0" algn="l">
              <a:spcBef>
                <a:spcPts val="0"/>
              </a:spcBef>
              <a:spcAft>
                <a:spcPts val="0"/>
              </a:spcAft>
              <a:buClr>
                <a:schemeClr val="dk1"/>
              </a:buClr>
              <a:buSzPts val="1200"/>
              <a:buFont typeface="Red Hat Text"/>
              <a:buChar char="●"/>
            </a:pPr>
            <a:r>
              <a:rPr lang="en" sz="1200">
                <a:solidFill>
                  <a:schemeClr val="dk1"/>
                </a:solidFill>
                <a:latin typeface="Red Hat Text"/>
                <a:ea typeface="Red Hat Text"/>
                <a:cs typeface="Red Hat Text"/>
                <a:sym typeface="Red Hat Text"/>
              </a:rPr>
              <a:t>From an application perspective, container is a way to package an enterprise application in a self-contained artifact. It is easy to package applications that are already built and simple to share those apps across the organization. Developers have full control over the content of a container and can package everything that an application needs for running, inside the container.</a:t>
            </a:r>
            <a:endParaRPr sz="12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200">
              <a:latin typeface="Red Hat Text"/>
              <a:ea typeface="Red Hat Text"/>
              <a:cs typeface="Red Hat Text"/>
              <a:sym typeface="Red Hat Tex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f240d9f42_0_159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f240d9f42_0_1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Organizations have traditionally co-located multiple applications on a single virtual machines due to the operational overhead and resource costs of maintaining VMs.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Although VMs are isolated from each other however co-located applications have zero isolation and can negatively impact each other files, configurations and behaviour.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Linux containers share a container host and kernel and at the same time using kernel technologies such as cgroups, SELinux and kernel namespaces provide isolation so that one container cannot access or impact neither the other containers running on the same host nor the host itself.</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Linux containers are in a way a virtualization technology. VMs are for virtualizing the hardware while containers are for virtualizing application processes no matter where they run (bare metal, virtualized or cloud)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f240d9f42_0_163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f240d9f42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Although possible to run every application on a single virtual machine, the operational overhead and resource cost of the multitude of extra VMs required generally invalidates the perceived benefits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Virtual machines have the advantage of providing hypervisor-level isolation for the application. However that comes at the cost of running a complete operating system for each application which consumes more memory and cpu. Furthermore, VMs compute and memory capacity is pre-defined and do not provide any elasticity or bursting more when an application requires more memory or computing power.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Containers provide isolation through taking advantage of kernel technologies like cgroups, kernel namespaces and SELinux which have been battle-tested and used for years at Google and US Department of Defense to provide application isolation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Since containers use a shared kernel and container host, they reduce the amount of resources required for the container itself and are more lightweight than virtual machines. Therefore, containers provide an unmatched agility that is not feasible with virtual machines for example it only takes a few seconds to start a new container. Furthermore, containers support a more flexible model when it comes to compute and memory resources and allow resource burst modes so that applications can consume more resources when required within the defined boundaries.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8" name="Shape 8"/>
        <p:cNvGrpSpPr/>
        <p:nvPr/>
      </p:nvGrpSpPr>
      <p:grpSpPr>
        <a:xfrm>
          <a:off x="0" y="0"/>
          <a:ext cx="0" cy="0"/>
          <a:chOff x="0" y="0"/>
          <a:chExt cx="0" cy="0"/>
        </a:xfrm>
      </p:grpSpPr>
      <p:sp>
        <p:nvSpPr>
          <p:cNvPr id="9" name="Google Shape;9;p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0" name="Google Shape;10;p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11" name="Google Shape;11;p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12" name="Google Shape;12;p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 name="Google Shape;13;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14" name="Google Shape;14;p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5" name="Google Shape;15;p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6" name="Google Shape;16;p2"/>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06" name="Google Shape;106;p11"/>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07" name="Google Shape;107;p11"/>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08" name="Google Shape;108;p11"/>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109" name="Google Shape;109;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10" name="Google Shape;110;p1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11" name="Google Shape;111;p1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12" name="Google Shape;112;p11"/>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2"/>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15" name="Google Shape;115;p12"/>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16" name="Google Shape;116;p12"/>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17" name="Google Shape;117;p12"/>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18" name="Google Shape;118;p12"/>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19" name="Google Shape;119;p12"/>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20" name="Google Shape;120;p12"/>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21" name="Google Shape;121;p12"/>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22" name="Google Shape;122;p12"/>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23" name="Google Shape;123;p12"/>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24" name="Google Shape;124;p12"/>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25" name="Google Shape;125;p12"/>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26" name="Google Shape;126;p12"/>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12"/>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28" name="Google Shape;128;p12"/>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13"/>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31" name="Google Shape;131;p13"/>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32" name="Google Shape;132;p13"/>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33" name="Google Shape;133;p13"/>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134" name="Google Shape;134;p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35" name="Google Shape;135;p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36" name="Google Shape;136;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37" name="Google Shape;137;p13"/>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1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40" name="Google Shape;140;p14"/>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141" name="Google Shape;141;p14"/>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42" name="Google Shape;142;p14"/>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43" name="Google Shape;143;p14"/>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44" name="Google Shape;144;p14"/>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45" name="Google Shape;145;p14"/>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46" name="Google Shape;146;p14"/>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47" name="Google Shape;147;p14"/>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48" name="Google Shape;148;p14"/>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49" name="Google Shape;149;p14"/>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50" name="Google Shape;150;p14"/>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51" name="Google Shape;151;p14"/>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2" name="Google Shape;152;p14"/>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53" name="Google Shape;153;p14"/>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56" name="Google Shape;156;p1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157" name="Google Shape;157;p1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58" name="Google Shape;158;p1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59" name="Google Shape;159;p15"/>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60" name="Google Shape;160;p1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61" name="Google Shape;161;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162" name="Google Shape;162;p1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16"/>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65" name="Google Shape;165;p16"/>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166" name="Google Shape;166;p16"/>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67" name="Google Shape;167;p16"/>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68" name="Google Shape;168;p16"/>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69" name="Google Shape;169;p16"/>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70" name="Google Shape;170;p16"/>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71" name="Google Shape;171;p16"/>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72" name="Google Shape;172;p16"/>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73" name="Google Shape;173;p16"/>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74" name="Google Shape;174;p16"/>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75" name="Google Shape;175;p16"/>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76" name="Google Shape;176;p16"/>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77" name="Google Shape;177;p16"/>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78" name="Google Shape;178;p16"/>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17"/>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181" name="Google Shape;181;p1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182" name="Google Shape;182;p1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183" name="Google Shape;183;p1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184" name="Google Shape;184;p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185" name="Google Shape;185;p1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6" name="Google Shape;186;p1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87" name="Google Shape;187;p1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1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190" name="Google Shape;190;p1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191" name="Google Shape;191;p1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192" name="Google Shape;192;p1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193" name="Google Shape;193;p1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194" name="Google Shape;194;p1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195" name="Google Shape;195;p1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196" name="Google Shape;196;p1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197" name="Google Shape;197;p1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198" name="Google Shape;198;p1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199" name="Google Shape;199;p1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00" name="Google Shape;200;p1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01" name="Google Shape;201;p1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02" name="Google Shape;202;p1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03" name="Google Shape;203;p1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204" name="Shape 204"/>
        <p:cNvGrpSpPr/>
        <p:nvPr/>
      </p:nvGrpSpPr>
      <p:grpSpPr>
        <a:xfrm>
          <a:off x="0" y="0"/>
          <a:ext cx="0" cy="0"/>
          <a:chOff x="0" y="0"/>
          <a:chExt cx="0" cy="0"/>
        </a:xfrm>
      </p:grpSpPr>
      <p:pic>
        <p:nvPicPr>
          <p:cNvPr id="205" name="Google Shape;205;p19"/>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206" name="Google Shape;206;p19"/>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207" name="Google Shape;207;p19"/>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208" name="Google Shape;20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09" name="Google Shape;209;p19"/>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2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212" name="Google Shape;212;p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3" name="Google Shape;213;p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14" name="Google Shape;214;p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5" name="Google Shape;215;p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216" name="Google Shape;216;p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217" name="Google Shape;217;p2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218" name="Google Shape;218;p2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17" name="Shape 17"/>
        <p:cNvGrpSpPr/>
        <p:nvPr/>
      </p:nvGrpSpPr>
      <p:grpSpPr>
        <a:xfrm>
          <a:off x="0" y="0"/>
          <a:ext cx="0" cy="0"/>
          <a:chOff x="0" y="0"/>
          <a:chExt cx="0" cy="0"/>
        </a:xfrm>
      </p:grpSpPr>
      <p:sp>
        <p:nvSpPr>
          <p:cNvPr id="18" name="Google Shape;18;p3"/>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9" name="Google Shape;19;p3"/>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0" name="Google Shape;20;p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1" name="Google Shape;21;p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2" name="Google Shape;22;p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3" name="Google Shape;23;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4" name="Google Shape;24;p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5" name="Google Shape;25;p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 name="Google Shape;26;p3"/>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2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221" name="Google Shape;221;p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22" name="Google Shape;222;p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23" name="Google Shape;223;p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4" name="Google Shape;224;p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225" name="Google Shape;225;p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226" name="Google Shape;226;p2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27" name="Google Shape;227;p21"/>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2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230" name="Google Shape;230;p2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1" name="Google Shape;231;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232" name="Google Shape;232;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3" name="Google Shape;233;p2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234" name="Google Shape;234;p2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35" name="Google Shape;235;p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36" name="Google Shape;236;p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237" name="Google Shape;237;p22"/>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2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240" name="Google Shape;240;p2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1" name="Google Shape;241;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42" name="Google Shape;242;p2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243" name="Google Shape;243;p2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4" name="Google Shape;244;p2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245" name="Google Shape;245;p2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246" name="Shape 246"/>
        <p:cNvGrpSpPr/>
        <p:nvPr/>
      </p:nvGrpSpPr>
      <p:grpSpPr>
        <a:xfrm>
          <a:off x="0" y="0"/>
          <a:ext cx="0" cy="0"/>
          <a:chOff x="0" y="0"/>
          <a:chExt cx="0" cy="0"/>
        </a:xfrm>
      </p:grpSpPr>
      <p:sp>
        <p:nvSpPr>
          <p:cNvPr id="247" name="Google Shape;247;p24"/>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250" name="Google Shape;250;p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51" name="Google Shape;251;p2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2" name="Google Shape;252;p25"/>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253" name="Google Shape;253;p25"/>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254" name="Google Shape;254;p25"/>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55" name="Google Shape;255;p25"/>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256" name="Shape 256"/>
        <p:cNvGrpSpPr/>
        <p:nvPr/>
      </p:nvGrpSpPr>
      <p:grpSpPr>
        <a:xfrm>
          <a:off x="0" y="0"/>
          <a:ext cx="0" cy="0"/>
          <a:chOff x="0" y="0"/>
          <a:chExt cx="0" cy="0"/>
        </a:xfrm>
      </p:grpSpPr>
      <p:sp>
        <p:nvSpPr>
          <p:cNvPr id="257" name="Google Shape;257;p26"/>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258" name="Google Shape;258;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59" name="Google Shape;259;p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60" name="Google Shape;260;p26"/>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61" name="Google Shape;261;p26"/>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62" name="Google Shape;262;p26"/>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263" name="Google Shape;263;p2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264" name="Google Shape;264;p26"/>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265" name="Google Shape;265;p26"/>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266" name="Shape 266"/>
        <p:cNvGrpSpPr/>
        <p:nvPr/>
      </p:nvGrpSpPr>
      <p:grpSpPr>
        <a:xfrm>
          <a:off x="0" y="0"/>
          <a:ext cx="0" cy="0"/>
          <a:chOff x="0" y="0"/>
          <a:chExt cx="0" cy="0"/>
        </a:xfrm>
      </p:grpSpPr>
      <p:sp>
        <p:nvSpPr>
          <p:cNvPr id="267" name="Google Shape;267;p2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8" name="Google Shape;268;p2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269" name="Google Shape;269;p27"/>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270" name="Shape 270"/>
        <p:cNvGrpSpPr/>
        <p:nvPr/>
      </p:nvGrpSpPr>
      <p:grpSpPr>
        <a:xfrm>
          <a:off x="0" y="0"/>
          <a:ext cx="0" cy="0"/>
          <a:chOff x="0" y="0"/>
          <a:chExt cx="0" cy="0"/>
        </a:xfrm>
      </p:grpSpPr>
      <p:sp>
        <p:nvSpPr>
          <p:cNvPr id="271" name="Google Shape;271;p28"/>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72" name="Google Shape;272;p28"/>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273" name="Google Shape;273;p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274" name="Google Shape;274;p28"/>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275" name="Google Shape;275;p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6" name="Google Shape;276;p2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277" name="Google Shape;277;p28"/>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278" name="Google Shape;278;p2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279" name="Google Shape;279;p28"/>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280" name="Shape 280"/>
        <p:cNvGrpSpPr/>
        <p:nvPr/>
      </p:nvGrpSpPr>
      <p:grpSpPr>
        <a:xfrm>
          <a:off x="0" y="0"/>
          <a:ext cx="0" cy="0"/>
          <a:chOff x="0" y="0"/>
          <a:chExt cx="0" cy="0"/>
        </a:xfrm>
      </p:grpSpPr>
      <p:sp>
        <p:nvSpPr>
          <p:cNvPr id="281" name="Google Shape;281;p29"/>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282" name="Google Shape;282;p2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83" name="Google Shape;283;p29"/>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284" name="Google Shape;284;p29"/>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285" name="Shape 285"/>
        <p:cNvGrpSpPr/>
        <p:nvPr/>
      </p:nvGrpSpPr>
      <p:grpSpPr>
        <a:xfrm>
          <a:off x="0" y="0"/>
          <a:ext cx="0" cy="0"/>
          <a:chOff x="0" y="0"/>
          <a:chExt cx="0" cy="0"/>
        </a:xfrm>
      </p:grpSpPr>
      <p:sp>
        <p:nvSpPr>
          <p:cNvPr id="286" name="Google Shape;286;p3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9" name="Google Shape;29;p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30" name="Google Shape;30;p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31" name="Google Shape;31;p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2" name="Google Shape;32;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Red Hat Display"/>
                <a:ea typeface="Red Hat Display"/>
                <a:cs typeface="Red Hat Display"/>
                <a:sym typeface="Red Hat Display"/>
              </a:rPr>
              <a:t>CONFIDENTIAL </a:t>
            </a:r>
            <a:r>
              <a:rPr lang="en" sz="600">
                <a:solidFill>
                  <a:schemeClr val="lt1"/>
                </a:solidFill>
                <a:latin typeface="Red Hat Display"/>
                <a:ea typeface="Red Hat Display"/>
                <a:cs typeface="Red Hat Display"/>
                <a:sym typeface="Red Hat Display"/>
              </a:rPr>
              <a:t>Designator</a:t>
            </a:r>
            <a:endParaRPr sz="600">
              <a:solidFill>
                <a:schemeClr val="lt1"/>
              </a:solidFill>
              <a:latin typeface="Red Hat Display"/>
              <a:ea typeface="Red Hat Display"/>
              <a:cs typeface="Red Hat Display"/>
              <a:sym typeface="Red Hat Display"/>
            </a:endParaRPr>
          </a:p>
        </p:txBody>
      </p:sp>
      <p:pic>
        <p:nvPicPr>
          <p:cNvPr id="34" name="Google Shape;34;p4"/>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35" name="Google Shape;35;p4"/>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287" name="Shape 287"/>
        <p:cNvGrpSpPr/>
        <p:nvPr/>
      </p:nvGrpSpPr>
      <p:grpSpPr>
        <a:xfrm>
          <a:off x="0" y="0"/>
          <a:ext cx="0" cy="0"/>
          <a:chOff x="0" y="0"/>
          <a:chExt cx="0" cy="0"/>
        </a:xfrm>
      </p:grpSpPr>
      <p:sp>
        <p:nvSpPr>
          <p:cNvPr id="288" name="Google Shape;288;p3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289" name="Google Shape;289;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0" name="Google Shape;290;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291" name="Google Shape;291;p3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92" name="Google Shape;292;p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93" name="Google Shape;293;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294" name="Google Shape;294;p31"/>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295" name="Google Shape;295;p31"/>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296" name="Google Shape;296;p31"/>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297" name="Shape 297"/>
        <p:cNvGrpSpPr/>
        <p:nvPr/>
      </p:nvGrpSpPr>
      <p:grpSpPr>
        <a:xfrm>
          <a:off x="0" y="0"/>
          <a:ext cx="0" cy="0"/>
          <a:chOff x="0" y="0"/>
          <a:chExt cx="0" cy="0"/>
        </a:xfrm>
      </p:grpSpPr>
      <p:sp>
        <p:nvSpPr>
          <p:cNvPr id="298" name="Google Shape;298;p32"/>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299" name="Shape 299"/>
        <p:cNvGrpSpPr/>
        <p:nvPr/>
      </p:nvGrpSpPr>
      <p:grpSpPr>
        <a:xfrm>
          <a:off x="0" y="0"/>
          <a:ext cx="0" cy="0"/>
          <a:chOff x="0" y="0"/>
          <a:chExt cx="0" cy="0"/>
        </a:xfrm>
      </p:grpSpPr>
      <p:sp>
        <p:nvSpPr>
          <p:cNvPr id="300" name="Google Shape;300;p3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301" name="Shape 301"/>
        <p:cNvGrpSpPr/>
        <p:nvPr/>
      </p:nvGrpSpPr>
      <p:grpSpPr>
        <a:xfrm>
          <a:off x="0" y="0"/>
          <a:ext cx="0" cy="0"/>
          <a:chOff x="0" y="0"/>
          <a:chExt cx="0" cy="0"/>
        </a:xfrm>
      </p:grpSpPr>
      <p:sp>
        <p:nvSpPr>
          <p:cNvPr id="302" name="Google Shape;302;p34"/>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304" name="Shape 304"/>
        <p:cNvGrpSpPr/>
        <p:nvPr/>
      </p:nvGrpSpPr>
      <p:grpSpPr>
        <a:xfrm>
          <a:off x="0" y="0"/>
          <a:ext cx="0" cy="0"/>
          <a:chOff x="0" y="0"/>
          <a:chExt cx="0" cy="0"/>
        </a:xfrm>
      </p:grpSpPr>
      <p:sp>
        <p:nvSpPr>
          <p:cNvPr id="305" name="Google Shape;305;p35"/>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06" name="Google Shape;306;p35"/>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307" name="Google Shape;307;p35"/>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08" name="Google Shape;308;p35"/>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309" name="Shape 309"/>
        <p:cNvGrpSpPr/>
        <p:nvPr/>
      </p:nvGrpSpPr>
      <p:grpSpPr>
        <a:xfrm>
          <a:off x="0" y="0"/>
          <a:ext cx="0" cy="0"/>
          <a:chOff x="0" y="0"/>
          <a:chExt cx="0" cy="0"/>
        </a:xfrm>
      </p:grpSpPr>
      <p:sp>
        <p:nvSpPr>
          <p:cNvPr id="310" name="Google Shape;310;p3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11" name="Google Shape;311;p36"/>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312" name="Google Shape;312;p3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313" name="Google Shape;313;p36"/>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3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316" name="Shape 316"/>
        <p:cNvGrpSpPr/>
        <p:nvPr/>
      </p:nvGrpSpPr>
      <p:grpSpPr>
        <a:xfrm>
          <a:off x="0" y="0"/>
          <a:ext cx="0" cy="0"/>
          <a:chOff x="0" y="0"/>
          <a:chExt cx="0" cy="0"/>
        </a:xfrm>
      </p:grpSpPr>
      <p:sp>
        <p:nvSpPr>
          <p:cNvPr id="317" name="Google Shape;317;p38"/>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318" name="Google Shape;318;p38"/>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319" name="Shape 319"/>
        <p:cNvGrpSpPr/>
        <p:nvPr/>
      </p:nvGrpSpPr>
      <p:grpSpPr>
        <a:xfrm>
          <a:off x="0" y="0"/>
          <a:ext cx="0" cy="0"/>
          <a:chOff x="0" y="0"/>
          <a:chExt cx="0" cy="0"/>
        </a:xfrm>
      </p:grpSpPr>
      <p:sp>
        <p:nvSpPr>
          <p:cNvPr id="320" name="Google Shape;320;p39"/>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9"/>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4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324" name="Google Shape;324;p40"/>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325" name="Google Shape;325;p4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6" name="Google Shape;326;p40"/>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27" name="Google Shape;327;p40"/>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328" name="Google Shape;328;p40"/>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329" name="Google Shape;329;p40"/>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330" name="Google Shape;330;p4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331" name="Google Shape;331;p4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332" name="Google Shape;332;p4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333" name="Google Shape;333;p4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334" name="Google Shape;334;p4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35" name="Google Shape;335;p4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36" name="Google Shape;336;p4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37" name="Google Shape;337;p4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38" name="Google Shape;38;p5"/>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39" name="Google Shape;39;p5"/>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40" name="Google Shape;40;p5"/>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41" name="Google Shape;41;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2"/>
                </a:solidFill>
                <a:latin typeface="Red Hat Display"/>
                <a:ea typeface="Red Hat Display"/>
                <a:cs typeface="Red Hat Display"/>
                <a:sym typeface="Red Hat Display"/>
              </a:rPr>
              <a:t>CONFIDENTIAL </a:t>
            </a:r>
            <a:r>
              <a:rPr lang="en" sz="600">
                <a:solidFill>
                  <a:schemeClr val="lt2"/>
                </a:solidFill>
                <a:latin typeface="Red Hat Display"/>
                <a:ea typeface="Red Hat Display"/>
                <a:cs typeface="Red Hat Display"/>
                <a:sym typeface="Red Hat Display"/>
              </a:rPr>
              <a:t>Designator</a:t>
            </a:r>
            <a:endParaRPr sz="600">
              <a:solidFill>
                <a:schemeClr val="lt2"/>
              </a:solidFill>
              <a:latin typeface="Red Hat Display"/>
              <a:ea typeface="Red Hat Display"/>
              <a:cs typeface="Red Hat Display"/>
              <a:sym typeface="Red Hat Display"/>
            </a:endParaRPr>
          </a:p>
        </p:txBody>
      </p:sp>
      <p:pic>
        <p:nvPicPr>
          <p:cNvPr id="43" name="Google Shape;43;p5"/>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44" name="Google Shape;44;p5"/>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38" name="Shape 338"/>
        <p:cNvGrpSpPr/>
        <p:nvPr/>
      </p:nvGrpSpPr>
      <p:grpSpPr>
        <a:xfrm>
          <a:off x="0" y="0"/>
          <a:ext cx="0" cy="0"/>
          <a:chOff x="0" y="0"/>
          <a:chExt cx="0" cy="0"/>
        </a:xfrm>
      </p:grpSpPr>
      <p:sp>
        <p:nvSpPr>
          <p:cNvPr id="339" name="Google Shape;339;p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0" name="Google Shape;340;p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41" name="Google Shape;341;p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42" name="Google Shape;342;p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 name="Google Shape;343;p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4" name="Google Shape;344;p4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345" name="Shape 345"/>
        <p:cNvGrpSpPr/>
        <p:nvPr/>
      </p:nvGrpSpPr>
      <p:grpSpPr>
        <a:xfrm>
          <a:off x="0" y="0"/>
          <a:ext cx="0" cy="0"/>
          <a:chOff x="0" y="0"/>
          <a:chExt cx="0" cy="0"/>
        </a:xfrm>
      </p:grpSpPr>
      <p:pic>
        <p:nvPicPr>
          <p:cNvPr descr="Shape 7" id="346" name="Google Shape;346;p42"/>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347" name="Google Shape;347;p42"/>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348" name="Google Shape;348;p42"/>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349" name="Google Shape;349;p42"/>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350" name="Shape 350"/>
        <p:cNvGrpSpPr/>
        <p:nvPr/>
      </p:nvGrpSpPr>
      <p:grpSpPr>
        <a:xfrm>
          <a:off x="0" y="0"/>
          <a:ext cx="0" cy="0"/>
          <a:chOff x="0" y="0"/>
          <a:chExt cx="0" cy="0"/>
        </a:xfrm>
      </p:grpSpPr>
      <p:pic>
        <p:nvPicPr>
          <p:cNvPr descr="Shape 7" id="351" name="Google Shape;351;p43"/>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352" name="Google Shape;352;p43"/>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353" name="Google Shape;353;p43"/>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354" name="Google Shape;354;p43"/>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355" name="Shape 355"/>
        <p:cNvGrpSpPr/>
        <p:nvPr/>
      </p:nvGrpSpPr>
      <p:grpSpPr>
        <a:xfrm>
          <a:off x="0" y="0"/>
          <a:ext cx="0" cy="0"/>
          <a:chOff x="0" y="0"/>
          <a:chExt cx="0" cy="0"/>
        </a:xfrm>
      </p:grpSpPr>
      <p:sp>
        <p:nvSpPr>
          <p:cNvPr id="356" name="Google Shape;356;p44"/>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57" name="Google Shape;357;p44"/>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358" name="Google Shape;358;p44"/>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59" name="Shape 359"/>
        <p:cNvGrpSpPr/>
        <p:nvPr/>
      </p:nvGrpSpPr>
      <p:grpSpPr>
        <a:xfrm>
          <a:off x="0" y="0"/>
          <a:ext cx="0" cy="0"/>
          <a:chOff x="0" y="0"/>
          <a:chExt cx="0" cy="0"/>
        </a:xfrm>
      </p:grpSpPr>
      <p:cxnSp>
        <p:nvCxnSpPr>
          <p:cNvPr id="360" name="Google Shape;360;p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361" name="Google Shape;361;p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362" name="Google Shape;362;p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 name="Google Shape;363;p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64" name="Google Shape;364;p45"/>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65" name="Google Shape;365;p45"/>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66" name="Google Shape;366;p45"/>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367" name="Google Shape;367;p45"/>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68" name="Google Shape;368;p45"/>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369" name="Google Shape;369;p45"/>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370" name="Google Shape;370;p45"/>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371" name="Google Shape;371;p45"/>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372" name="Google Shape;372;p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373" name="Google Shape;373;p45"/>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6"/>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7" name="Google Shape;47;p6"/>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48" name="Google Shape;48;p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49" name="Google Shape;49;p6"/>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50" name="Google Shape;50;p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1" name="Google Shape;51;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6"/>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53" name="Google Shape;53;p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7"/>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56" name="Google Shape;56;p7"/>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57" name="Google Shape;57;p7"/>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58" name="Google Shape;58;p7"/>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59" name="Google Shape;59;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60" name="Google Shape;60;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1" name="Google Shape;61;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2" name="Google Shape;62;p7"/>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8"/>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65" name="Google Shape;65;p8"/>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66" name="Google Shape;66;p8"/>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67" name="Google Shape;67;p8"/>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68" name="Google Shape;68;p8"/>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69" name="Google Shape;69;p8"/>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70" name="Google Shape;70;p8"/>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71" name="Google Shape;71;p8"/>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72" name="Google Shape;72;p8"/>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73" name="Google Shape;73;p8"/>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74" name="Google Shape;74;p8"/>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75" name="Google Shape;75;p8"/>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76" name="Google Shape;76;p8"/>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77" name="Google Shape;77;p8"/>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78" name="Google Shape;78;p8"/>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81" name="Google Shape;81;p9"/>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82" name="Google Shape;82;p9"/>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83" name="Google Shape;83;p9"/>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84" name="Google Shape;84;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85" name="Google Shape;85;p9"/>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6" name="Google Shape;86;p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87" name="Google Shape;87;p9"/>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0"/>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90" name="Google Shape;90;p10"/>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91" name="Google Shape;91;p10"/>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92" name="Google Shape;92;p10"/>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93" name="Google Shape;93;p10"/>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94" name="Google Shape;94;p10"/>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95" name="Google Shape;95;p10"/>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96" name="Google Shape;96;p10"/>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97" name="Google Shape;97;p10"/>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98" name="Google Shape;98;p10"/>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99" name="Google Shape;99;p10"/>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100" name="Google Shape;100;p10"/>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101" name="Google Shape;101;p10"/>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2" name="Google Shape;102;p10"/>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103" name="Google Shape;103;p10"/>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3.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4.png"/><Relationship Id="rId7"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103.png"/><Relationship Id="rId4" Type="http://schemas.openxmlformats.org/officeDocument/2006/relationships/image" Target="../media/image55.png"/><Relationship Id="rId9"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9.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www.cncf.io/" TargetMode="External"/><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5.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0.png"/><Relationship Id="rId4" Type="http://schemas.openxmlformats.org/officeDocument/2006/relationships/image" Target="../media/image79.png"/><Relationship Id="rId5"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3.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81.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97.png"/><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46.png"/><Relationship Id="rId5" Type="http://schemas.openxmlformats.org/officeDocument/2006/relationships/image" Target="../media/image53.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8.png"/><Relationship Id="rId4" Type="http://schemas.openxmlformats.org/officeDocument/2006/relationships/image" Target="../media/image85.png"/><Relationship Id="rId5" Type="http://schemas.openxmlformats.org/officeDocument/2006/relationships/image" Target="../media/image93.png"/><Relationship Id="rId6" Type="http://schemas.openxmlformats.org/officeDocument/2006/relationships/image" Target="../media/image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hyperlink" Target="https://github.com/chatapazar/demo-container.gi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www.techtalkthai.com/red-hat-webinar-kubernetes-native-application-development-best-practice-summary/" TargetMode="External"/><Relationship Id="rId4" Type="http://schemas.openxmlformats.org/officeDocument/2006/relationships/image" Target="../media/image99.png"/><Relationship Id="rId5" Type="http://schemas.openxmlformats.org/officeDocument/2006/relationships/image" Target="../media/image9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0.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79" name="Google Shape;379;p46"/>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80" name="Google Shape;380;p4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Application Modernization Series</a:t>
            </a:r>
            <a:endParaRPr b="1"/>
          </a:p>
        </p:txBody>
      </p:sp>
      <p:sp>
        <p:nvSpPr>
          <p:cNvPr id="381" name="Google Shape;381;p4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Chatchai  Kongmanee</a:t>
            </a:r>
            <a:endParaRPr/>
          </a:p>
          <a:p>
            <a:pPr indent="0" lvl="0" marL="0" rtl="0" algn="l">
              <a:spcBef>
                <a:spcPts val="0"/>
              </a:spcBef>
              <a:spcAft>
                <a:spcPts val="0"/>
              </a:spcAft>
              <a:buNone/>
            </a:pPr>
            <a:r>
              <a:rPr lang="en"/>
              <a:t>Specialist Solution Architect</a:t>
            </a:r>
            <a:endParaRPr/>
          </a:p>
          <a:p>
            <a:pPr indent="0" lvl="0" marL="0" rtl="0" algn="l">
              <a:spcBef>
                <a:spcPts val="0"/>
              </a:spcBef>
              <a:spcAft>
                <a:spcPts val="0"/>
              </a:spcAft>
              <a:buNone/>
            </a:pPr>
            <a:r>
              <a:rPr lang="en"/>
              <a:t>Red Hat, Thailand</a:t>
            </a:r>
            <a:endParaRPr/>
          </a:p>
        </p:txBody>
      </p:sp>
      <p:sp>
        <p:nvSpPr>
          <p:cNvPr id="382" name="Google Shape;382;p46"/>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Introduction to Container Technology</a:t>
            </a:r>
            <a:endParaRPr>
              <a:solidFill>
                <a:schemeClr val="accent3"/>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5"/>
          <p:cNvSpPr txBox="1"/>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VIRTUAL MACHINES AND CONTAINERS</a:t>
            </a:r>
            <a:endParaRPr sz="3700">
              <a:solidFill>
                <a:srgbClr val="000000"/>
              </a:solidFill>
              <a:latin typeface="Overpass"/>
              <a:ea typeface="Overpass"/>
              <a:cs typeface="Overpass"/>
              <a:sym typeface="Overpass"/>
            </a:endParaRPr>
          </a:p>
        </p:txBody>
      </p:sp>
      <p:grpSp>
        <p:nvGrpSpPr>
          <p:cNvPr id="549" name="Google Shape;549;p55"/>
          <p:cNvGrpSpPr/>
          <p:nvPr/>
        </p:nvGrpSpPr>
        <p:grpSpPr>
          <a:xfrm>
            <a:off x="8072348" y="2336524"/>
            <a:ext cx="3260618" cy="2762814"/>
            <a:chOff x="4872100" y="2285838"/>
            <a:chExt cx="2445525" cy="2072163"/>
          </a:xfrm>
        </p:grpSpPr>
        <p:cxnSp>
          <p:nvCxnSpPr>
            <p:cNvPr id="550" name="Google Shape;550;p55"/>
            <p:cNvCxnSpPr/>
            <p:nvPr/>
          </p:nvCxnSpPr>
          <p:spPr>
            <a:xfrm rot="10800000">
              <a:off x="6452425" y="2293304"/>
              <a:ext cx="865200" cy="0"/>
            </a:xfrm>
            <a:prstGeom prst="straightConnector1">
              <a:avLst/>
            </a:prstGeom>
            <a:noFill/>
            <a:ln cap="flat" cmpd="sng" w="9525">
              <a:solidFill>
                <a:srgbClr val="666666"/>
              </a:solidFill>
              <a:prstDash val="dot"/>
              <a:round/>
              <a:headEnd len="med" w="med" type="none"/>
              <a:tailEnd len="med" w="med" type="none"/>
            </a:ln>
          </p:spPr>
        </p:cxnSp>
        <p:grpSp>
          <p:nvGrpSpPr>
            <p:cNvPr id="551" name="Google Shape;551;p55"/>
            <p:cNvGrpSpPr/>
            <p:nvPr/>
          </p:nvGrpSpPr>
          <p:grpSpPr>
            <a:xfrm>
              <a:off x="4872100" y="2285838"/>
              <a:ext cx="1506300" cy="1645875"/>
              <a:chOff x="4857000" y="1626000"/>
              <a:chExt cx="1506300" cy="1645875"/>
            </a:xfrm>
          </p:grpSpPr>
          <p:sp>
            <p:nvSpPr>
              <p:cNvPr id="552" name="Google Shape;552;p55"/>
              <p:cNvSpPr/>
              <p:nvPr/>
            </p:nvSpPr>
            <p:spPr>
              <a:xfrm>
                <a:off x="4857000" y="2912175"/>
                <a:ext cx="15063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Container Host</a:t>
                </a:r>
                <a:endParaRPr sz="1300">
                  <a:solidFill>
                    <a:srgbClr val="FFFFFF"/>
                  </a:solidFill>
                  <a:latin typeface="Overpass"/>
                  <a:ea typeface="Overpass"/>
                  <a:cs typeface="Overpass"/>
                  <a:sym typeface="Overpass"/>
                </a:endParaRPr>
              </a:p>
            </p:txBody>
          </p:sp>
          <p:sp>
            <p:nvSpPr>
              <p:cNvPr id="553" name="Google Shape;553;p55"/>
              <p:cNvSpPr/>
              <p:nvPr/>
            </p:nvSpPr>
            <p:spPr>
              <a:xfrm>
                <a:off x="4857000" y="1626000"/>
                <a:ext cx="1506300" cy="12576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274E13"/>
                    </a:solidFill>
                    <a:latin typeface="Overpass"/>
                    <a:ea typeface="Overpass"/>
                    <a:cs typeface="Overpass"/>
                    <a:sym typeface="Overpass"/>
                  </a:rPr>
                  <a:t>Container</a:t>
                </a:r>
                <a:endParaRPr sz="1300">
                  <a:solidFill>
                    <a:srgbClr val="274E13"/>
                  </a:solidFill>
                  <a:latin typeface="Overpass"/>
                  <a:ea typeface="Overpass"/>
                  <a:cs typeface="Overpass"/>
                  <a:sym typeface="Overpass"/>
                </a:endParaRPr>
              </a:p>
            </p:txBody>
          </p:sp>
          <p:sp>
            <p:nvSpPr>
              <p:cNvPr id="554" name="Google Shape;554;p55"/>
              <p:cNvSpPr/>
              <p:nvPr/>
            </p:nvSpPr>
            <p:spPr>
              <a:xfrm>
                <a:off x="4921500" y="2029079"/>
                <a:ext cx="13773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Application</a:t>
                </a:r>
                <a:endParaRPr sz="1200">
                  <a:solidFill>
                    <a:srgbClr val="FFFFFF"/>
                  </a:solidFill>
                  <a:latin typeface="Overpass"/>
                  <a:ea typeface="Overpass"/>
                  <a:cs typeface="Overpass"/>
                  <a:sym typeface="Overpass"/>
                </a:endParaRPr>
              </a:p>
            </p:txBody>
          </p:sp>
          <p:sp>
            <p:nvSpPr>
              <p:cNvPr id="555" name="Google Shape;555;p55"/>
              <p:cNvSpPr/>
              <p:nvPr/>
            </p:nvSpPr>
            <p:spPr>
              <a:xfrm>
                <a:off x="4921500" y="2453077"/>
                <a:ext cx="13773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OS dependencies</a:t>
                </a:r>
                <a:endParaRPr sz="1200">
                  <a:solidFill>
                    <a:srgbClr val="FFFFFF"/>
                  </a:solidFill>
                  <a:latin typeface="Overpass"/>
                  <a:ea typeface="Overpass"/>
                  <a:cs typeface="Overpass"/>
                  <a:sym typeface="Overpass"/>
                </a:endParaRPr>
              </a:p>
            </p:txBody>
          </p:sp>
        </p:grpSp>
        <p:sp>
          <p:nvSpPr>
            <p:cNvPr id="556" name="Google Shape;556;p55"/>
            <p:cNvSpPr txBox="1"/>
            <p:nvPr/>
          </p:nvSpPr>
          <p:spPr>
            <a:xfrm>
              <a:off x="6493225" y="2724550"/>
              <a:ext cx="748200" cy="443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Dev</a:t>
              </a:r>
              <a:endParaRPr sz="1900">
                <a:latin typeface="Overpass"/>
                <a:ea typeface="Overpass"/>
                <a:cs typeface="Overpass"/>
                <a:sym typeface="Overpass"/>
              </a:endParaRPr>
            </a:p>
          </p:txBody>
        </p:sp>
        <p:cxnSp>
          <p:nvCxnSpPr>
            <p:cNvPr id="557" name="Google Shape;557;p55"/>
            <p:cNvCxnSpPr/>
            <p:nvPr/>
          </p:nvCxnSpPr>
          <p:spPr>
            <a:xfrm rot="10800000">
              <a:off x="6452425" y="4358000"/>
              <a:ext cx="865200" cy="0"/>
            </a:xfrm>
            <a:prstGeom prst="straightConnector1">
              <a:avLst/>
            </a:prstGeom>
            <a:noFill/>
            <a:ln cap="flat" cmpd="sng" w="9525">
              <a:solidFill>
                <a:srgbClr val="666666"/>
              </a:solidFill>
              <a:prstDash val="dot"/>
              <a:round/>
              <a:headEnd len="med" w="med" type="none"/>
              <a:tailEnd len="med" w="med" type="none"/>
            </a:ln>
          </p:spPr>
        </p:cxnSp>
        <p:cxnSp>
          <p:nvCxnSpPr>
            <p:cNvPr id="558" name="Google Shape;558;p55"/>
            <p:cNvCxnSpPr/>
            <p:nvPr/>
          </p:nvCxnSpPr>
          <p:spPr>
            <a:xfrm rot="10800000">
              <a:off x="6452425" y="3556279"/>
              <a:ext cx="865200" cy="0"/>
            </a:xfrm>
            <a:prstGeom prst="straightConnector1">
              <a:avLst/>
            </a:prstGeom>
            <a:noFill/>
            <a:ln cap="flat" cmpd="sng" w="9525">
              <a:solidFill>
                <a:srgbClr val="666666"/>
              </a:solidFill>
              <a:prstDash val="dot"/>
              <a:round/>
              <a:headEnd len="med" w="med" type="none"/>
              <a:tailEnd len="med" w="med" type="none"/>
            </a:ln>
          </p:spPr>
        </p:cxnSp>
        <p:sp>
          <p:nvSpPr>
            <p:cNvPr id="559" name="Google Shape;559;p55"/>
            <p:cNvSpPr txBox="1"/>
            <p:nvPr/>
          </p:nvSpPr>
          <p:spPr>
            <a:xfrm>
              <a:off x="6493225" y="3737046"/>
              <a:ext cx="748200" cy="393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IT Ops</a:t>
              </a:r>
              <a:endParaRPr sz="1900">
                <a:latin typeface="Overpass"/>
                <a:ea typeface="Overpass"/>
                <a:cs typeface="Overpass"/>
                <a:sym typeface="Overpass"/>
              </a:endParaRPr>
            </a:p>
          </p:txBody>
        </p:sp>
        <p:sp>
          <p:nvSpPr>
            <p:cNvPr id="560" name="Google Shape;560;p55"/>
            <p:cNvSpPr/>
            <p:nvPr/>
          </p:nvSpPr>
          <p:spPr>
            <a:xfrm>
              <a:off x="4872100" y="3960300"/>
              <a:ext cx="1506300" cy="3936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Infrastructure</a:t>
              </a:r>
              <a:endParaRPr sz="1300">
                <a:solidFill>
                  <a:srgbClr val="FFFFFF"/>
                </a:solidFill>
                <a:latin typeface="Overpass"/>
                <a:ea typeface="Overpass"/>
                <a:cs typeface="Overpass"/>
                <a:sym typeface="Overpass"/>
              </a:endParaRPr>
            </a:p>
          </p:txBody>
        </p:sp>
      </p:grpSp>
      <p:grpSp>
        <p:nvGrpSpPr>
          <p:cNvPr id="561" name="Google Shape;561;p55"/>
          <p:cNvGrpSpPr/>
          <p:nvPr/>
        </p:nvGrpSpPr>
        <p:grpSpPr>
          <a:xfrm>
            <a:off x="440725" y="2336563"/>
            <a:ext cx="3707714" cy="2762776"/>
            <a:chOff x="254350" y="1752466"/>
            <a:chExt cx="2780855" cy="2072134"/>
          </a:xfrm>
        </p:grpSpPr>
        <p:grpSp>
          <p:nvGrpSpPr>
            <p:cNvPr id="562" name="Google Shape;562;p55"/>
            <p:cNvGrpSpPr/>
            <p:nvPr/>
          </p:nvGrpSpPr>
          <p:grpSpPr>
            <a:xfrm>
              <a:off x="1528896" y="1752466"/>
              <a:ext cx="1506300" cy="1645818"/>
              <a:chOff x="2838075" y="1626000"/>
              <a:chExt cx="1506300" cy="1661100"/>
            </a:xfrm>
          </p:grpSpPr>
          <p:sp>
            <p:nvSpPr>
              <p:cNvPr id="563" name="Google Shape;563;p55"/>
              <p:cNvSpPr/>
              <p:nvPr/>
            </p:nvSpPr>
            <p:spPr>
              <a:xfrm>
                <a:off x="2838075" y="1626000"/>
                <a:ext cx="1506300" cy="1661100"/>
              </a:xfrm>
              <a:prstGeom prst="rect">
                <a:avLst/>
              </a:prstGeom>
              <a:solidFill>
                <a:srgbClr val="B4A7D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20124D"/>
                    </a:solidFill>
                    <a:latin typeface="Overpass"/>
                    <a:ea typeface="Overpass"/>
                    <a:cs typeface="Overpass"/>
                    <a:sym typeface="Overpass"/>
                  </a:rPr>
                  <a:t>Virtual Machine</a:t>
                </a:r>
                <a:endParaRPr sz="1300">
                  <a:solidFill>
                    <a:srgbClr val="20124D"/>
                  </a:solidFill>
                  <a:latin typeface="Overpass"/>
                  <a:ea typeface="Overpass"/>
                  <a:cs typeface="Overpass"/>
                  <a:sym typeface="Overpass"/>
                </a:endParaRPr>
              </a:p>
            </p:txBody>
          </p:sp>
          <p:sp>
            <p:nvSpPr>
              <p:cNvPr id="564" name="Google Shape;564;p55"/>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Application</a:t>
                </a:r>
                <a:endParaRPr sz="1200">
                  <a:solidFill>
                    <a:srgbClr val="FFFFFF"/>
                  </a:solidFill>
                  <a:latin typeface="Overpass"/>
                  <a:ea typeface="Overpass"/>
                  <a:cs typeface="Overpass"/>
                  <a:sym typeface="Overpass"/>
                </a:endParaRPr>
              </a:p>
            </p:txBody>
          </p:sp>
          <p:sp>
            <p:nvSpPr>
              <p:cNvPr id="565" name="Google Shape;565;p55"/>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OS dependencies</a:t>
                </a:r>
                <a:endParaRPr sz="1200">
                  <a:solidFill>
                    <a:srgbClr val="FFFFFF"/>
                  </a:solidFill>
                  <a:latin typeface="Overpass"/>
                  <a:ea typeface="Overpass"/>
                  <a:cs typeface="Overpass"/>
                  <a:sym typeface="Overpass"/>
                </a:endParaRPr>
              </a:p>
            </p:txBody>
          </p:sp>
          <p:sp>
            <p:nvSpPr>
              <p:cNvPr id="566" name="Google Shape;566;p55"/>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Operating System</a:t>
                </a:r>
                <a:endParaRPr sz="1200">
                  <a:solidFill>
                    <a:srgbClr val="FFFFFF"/>
                  </a:solidFill>
                  <a:latin typeface="Overpass"/>
                  <a:ea typeface="Overpass"/>
                  <a:cs typeface="Overpass"/>
                  <a:sym typeface="Overpass"/>
                </a:endParaRPr>
              </a:p>
            </p:txBody>
          </p:sp>
        </p:grpSp>
        <p:sp>
          <p:nvSpPr>
            <p:cNvPr id="567" name="Google Shape;567;p55"/>
            <p:cNvSpPr txBox="1"/>
            <p:nvPr/>
          </p:nvSpPr>
          <p:spPr>
            <a:xfrm>
              <a:off x="254350" y="2453950"/>
              <a:ext cx="1274700" cy="530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IT Ops</a:t>
              </a:r>
              <a:br>
                <a:rPr lang="en" sz="1900">
                  <a:latin typeface="Overpass"/>
                  <a:ea typeface="Overpass"/>
                  <a:cs typeface="Overpass"/>
                  <a:sym typeface="Overpass"/>
                </a:rPr>
              </a:br>
              <a:r>
                <a:rPr lang="en" sz="1500">
                  <a:latin typeface="Overpass"/>
                  <a:ea typeface="Overpass"/>
                  <a:cs typeface="Overpass"/>
                  <a:sym typeface="Overpass"/>
                </a:rPr>
                <a:t>(and Dev, sort of)</a:t>
              </a:r>
              <a:endParaRPr sz="1500">
                <a:latin typeface="Overpass"/>
                <a:ea typeface="Overpass"/>
                <a:cs typeface="Overpass"/>
                <a:sym typeface="Overpass"/>
              </a:endParaRPr>
            </a:p>
          </p:txBody>
        </p:sp>
        <p:sp>
          <p:nvSpPr>
            <p:cNvPr id="568" name="Google Shape;568;p55"/>
            <p:cNvSpPr/>
            <p:nvPr/>
          </p:nvSpPr>
          <p:spPr>
            <a:xfrm>
              <a:off x="1528905" y="3426900"/>
              <a:ext cx="1506300" cy="3936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Infrastructure</a:t>
              </a:r>
              <a:endParaRPr sz="1300">
                <a:solidFill>
                  <a:srgbClr val="FFFFFF"/>
                </a:solidFill>
                <a:latin typeface="Overpass"/>
                <a:ea typeface="Overpass"/>
                <a:cs typeface="Overpass"/>
                <a:sym typeface="Overpass"/>
              </a:endParaRPr>
            </a:p>
          </p:txBody>
        </p:sp>
        <p:cxnSp>
          <p:nvCxnSpPr>
            <p:cNvPr id="569" name="Google Shape;569;p55"/>
            <p:cNvCxnSpPr/>
            <p:nvPr/>
          </p:nvCxnSpPr>
          <p:spPr>
            <a:xfrm rot="10800000">
              <a:off x="563138" y="1759904"/>
              <a:ext cx="865200" cy="0"/>
            </a:xfrm>
            <a:prstGeom prst="straightConnector1">
              <a:avLst/>
            </a:prstGeom>
            <a:noFill/>
            <a:ln cap="flat" cmpd="sng" w="9525">
              <a:solidFill>
                <a:srgbClr val="666666"/>
              </a:solidFill>
              <a:prstDash val="dot"/>
              <a:round/>
              <a:headEnd len="med" w="med" type="none"/>
              <a:tailEnd len="med" w="med" type="none"/>
            </a:ln>
          </p:spPr>
        </p:cxnSp>
        <p:cxnSp>
          <p:nvCxnSpPr>
            <p:cNvPr id="570" name="Google Shape;570;p55"/>
            <p:cNvCxnSpPr/>
            <p:nvPr/>
          </p:nvCxnSpPr>
          <p:spPr>
            <a:xfrm rot="10800000">
              <a:off x="563138" y="3824600"/>
              <a:ext cx="865200" cy="0"/>
            </a:xfrm>
            <a:prstGeom prst="straightConnector1">
              <a:avLst/>
            </a:prstGeom>
            <a:noFill/>
            <a:ln cap="flat" cmpd="sng" w="9525">
              <a:solidFill>
                <a:srgbClr val="666666"/>
              </a:solidFill>
              <a:prstDash val="dot"/>
              <a:round/>
              <a:headEnd len="med" w="med" type="none"/>
              <a:tailEnd len="med" w="med" type="none"/>
            </a:ln>
          </p:spPr>
        </p:cxnSp>
      </p:grpSp>
      <p:sp>
        <p:nvSpPr>
          <p:cNvPr id="571" name="Google Shape;571;p55"/>
          <p:cNvSpPr txBox="1"/>
          <p:nvPr/>
        </p:nvSpPr>
        <p:spPr>
          <a:xfrm>
            <a:off x="4391638" y="2798300"/>
            <a:ext cx="3433500" cy="21759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2100">
                <a:latin typeface="Overpass"/>
                <a:ea typeface="Overpass"/>
                <a:cs typeface="Overpass"/>
                <a:sym typeface="Overpass"/>
              </a:rPr>
              <a:t>Clear ownership boundary between Dev and IT Ops drives DevOps adoption and fosters agility</a:t>
            </a:r>
            <a:endParaRPr sz="2100">
              <a:latin typeface="Overpass"/>
              <a:ea typeface="Overpass"/>
              <a:cs typeface="Overpass"/>
              <a:sym typeface="Overpass"/>
            </a:endParaRPr>
          </a:p>
          <a:p>
            <a:pPr indent="0" lvl="0" marL="0" rtl="0" algn="ctr">
              <a:spcBef>
                <a:spcPts val="0"/>
              </a:spcBef>
              <a:spcAft>
                <a:spcPts val="0"/>
              </a:spcAft>
              <a:buNone/>
            </a:pPr>
            <a:r>
              <a:t/>
            </a:r>
            <a:endParaRPr sz="2100">
              <a:latin typeface="Overpass"/>
              <a:ea typeface="Overpass"/>
              <a:cs typeface="Overpass"/>
              <a:sym typeface="Overpass"/>
            </a:endParaRPr>
          </a:p>
        </p:txBody>
      </p:sp>
      <p:grpSp>
        <p:nvGrpSpPr>
          <p:cNvPr id="572" name="Google Shape;572;p55"/>
          <p:cNvGrpSpPr/>
          <p:nvPr/>
        </p:nvGrpSpPr>
        <p:grpSpPr>
          <a:xfrm>
            <a:off x="5082783" y="5575622"/>
            <a:ext cx="1808703" cy="660783"/>
            <a:chOff x="3050164" y="4334225"/>
            <a:chExt cx="1356561" cy="495600"/>
          </a:xfrm>
        </p:grpSpPr>
        <p:sp>
          <p:nvSpPr>
            <p:cNvPr id="573" name="Google Shape;573;p55"/>
            <p:cNvSpPr txBox="1"/>
            <p:nvPr/>
          </p:nvSpPr>
          <p:spPr>
            <a:xfrm>
              <a:off x="3141025" y="4334225"/>
              <a:ext cx="1265700" cy="495600"/>
            </a:xfrm>
            <a:prstGeom prst="rect">
              <a:avLst/>
            </a:prstGeom>
            <a:noFill/>
            <a:ln>
              <a:noFill/>
            </a:ln>
          </p:spPr>
          <p:txBody>
            <a:bodyPr anchorCtr="0" anchor="t" bIns="121900" lIns="121900" spcFirstLastPara="1" rIns="121900" wrap="square" tIns="121900">
              <a:noAutofit/>
            </a:bodyPr>
            <a:lstStyle/>
            <a:p>
              <a:pPr indent="0" lvl="0" marL="0" rtl="0" algn="l">
                <a:lnSpc>
                  <a:spcPct val="150000"/>
                </a:lnSpc>
                <a:spcBef>
                  <a:spcPts val="0"/>
                </a:spcBef>
                <a:spcAft>
                  <a:spcPts val="0"/>
                </a:spcAft>
                <a:buNone/>
              </a:pPr>
              <a:r>
                <a:rPr lang="en" sz="1100">
                  <a:latin typeface="Overpass"/>
                  <a:ea typeface="Overpass"/>
                  <a:cs typeface="Overpass"/>
                  <a:sym typeface="Overpass"/>
                </a:rPr>
                <a:t>Optimized for stability                </a:t>
              </a:r>
              <a:endParaRPr sz="1100">
                <a:latin typeface="Overpass"/>
                <a:ea typeface="Overpass"/>
                <a:cs typeface="Overpass"/>
                <a:sym typeface="Overpass"/>
              </a:endParaRPr>
            </a:p>
            <a:p>
              <a:pPr indent="0" lvl="0" marL="0" rtl="0" algn="l">
                <a:lnSpc>
                  <a:spcPct val="150000"/>
                </a:lnSpc>
                <a:spcBef>
                  <a:spcPts val="0"/>
                </a:spcBef>
                <a:spcAft>
                  <a:spcPts val="0"/>
                </a:spcAft>
                <a:buNone/>
              </a:pPr>
              <a:r>
                <a:rPr lang="en" sz="1100">
                  <a:latin typeface="Overpass"/>
                  <a:ea typeface="Overpass"/>
                  <a:cs typeface="Overpass"/>
                  <a:sym typeface="Overpass"/>
                </a:rPr>
                <a:t>Optimized for agility</a:t>
              </a:r>
              <a:endParaRPr sz="1100">
                <a:latin typeface="Overpass"/>
                <a:ea typeface="Overpass"/>
                <a:cs typeface="Overpass"/>
                <a:sym typeface="Overpass"/>
              </a:endParaRPr>
            </a:p>
          </p:txBody>
        </p:sp>
        <p:sp>
          <p:nvSpPr>
            <p:cNvPr id="574" name="Google Shape;574;p55"/>
            <p:cNvSpPr/>
            <p:nvPr/>
          </p:nvSpPr>
          <p:spPr>
            <a:xfrm>
              <a:off x="3050164" y="4427991"/>
              <a:ext cx="130500" cy="1305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75" name="Google Shape;575;p55"/>
            <p:cNvSpPr/>
            <p:nvPr/>
          </p:nvSpPr>
          <p:spPr>
            <a:xfrm>
              <a:off x="3050164" y="4605521"/>
              <a:ext cx="130500" cy="1305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576" name="Google Shape;576;p5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7" name="Google Shape;577;p5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nvSpPr>
        <p:spPr>
          <a:xfrm>
            <a:off x="1928567" y="1838533"/>
            <a:ext cx="8391300" cy="915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400">
                <a:latin typeface="Overpass"/>
                <a:ea typeface="Overpass"/>
                <a:cs typeface="Overpass"/>
                <a:sym typeface="Overpass"/>
              </a:rPr>
              <a:t>Virtual machines are </a:t>
            </a:r>
            <a:r>
              <a:rPr lang="en" sz="2400">
                <a:solidFill>
                  <a:srgbClr val="CC0000"/>
                </a:solidFill>
                <a:latin typeface="Overpass"/>
                <a:ea typeface="Overpass"/>
                <a:cs typeface="Overpass"/>
                <a:sym typeface="Overpass"/>
              </a:rPr>
              <a:t>NOT</a:t>
            </a:r>
            <a:r>
              <a:rPr lang="en" sz="2400">
                <a:latin typeface="Overpass"/>
                <a:ea typeface="Overpass"/>
                <a:cs typeface="Overpass"/>
                <a:sym typeface="Overpass"/>
              </a:rPr>
              <a:t> portable across hypervisor and do </a:t>
            </a:r>
            <a:r>
              <a:rPr lang="en" sz="2400">
                <a:solidFill>
                  <a:srgbClr val="CC0000"/>
                </a:solidFill>
                <a:latin typeface="Overpass"/>
                <a:ea typeface="Overpass"/>
                <a:cs typeface="Overpass"/>
                <a:sym typeface="Overpass"/>
              </a:rPr>
              <a:t>NOT</a:t>
            </a:r>
            <a:r>
              <a:rPr lang="en" sz="2400">
                <a:latin typeface="Overpass"/>
                <a:ea typeface="Overpass"/>
                <a:cs typeface="Overpass"/>
                <a:sym typeface="Overpass"/>
              </a:rPr>
              <a:t> provide portable packaging for applications</a:t>
            </a:r>
            <a:endParaRPr sz="2400">
              <a:latin typeface="Overpass"/>
              <a:ea typeface="Overpass"/>
              <a:cs typeface="Overpass"/>
              <a:sym typeface="Overpass"/>
            </a:endParaRPr>
          </a:p>
        </p:txBody>
      </p:sp>
      <p:sp>
        <p:nvSpPr>
          <p:cNvPr id="583" name="Google Shape;583;p56"/>
          <p:cNvSpPr txBox="1"/>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APPLICATION PORTABILITY WITH VM</a:t>
            </a:r>
            <a:endParaRPr sz="3700">
              <a:solidFill>
                <a:srgbClr val="000000"/>
              </a:solidFill>
              <a:latin typeface="Overpass"/>
              <a:ea typeface="Overpass"/>
              <a:cs typeface="Overpass"/>
              <a:sym typeface="Overpass"/>
            </a:endParaRPr>
          </a:p>
        </p:txBody>
      </p:sp>
      <p:grpSp>
        <p:nvGrpSpPr>
          <p:cNvPr id="584" name="Google Shape;584;p56"/>
          <p:cNvGrpSpPr/>
          <p:nvPr/>
        </p:nvGrpSpPr>
        <p:grpSpPr>
          <a:xfrm>
            <a:off x="5399074" y="3586197"/>
            <a:ext cx="1459153" cy="1360275"/>
            <a:chOff x="2838075" y="1626000"/>
            <a:chExt cx="1506300" cy="1661100"/>
          </a:xfrm>
        </p:grpSpPr>
        <p:sp>
          <p:nvSpPr>
            <p:cNvPr id="585" name="Google Shape;585;p56"/>
            <p:cNvSpPr/>
            <p:nvPr/>
          </p:nvSpPr>
          <p:spPr>
            <a:xfrm>
              <a:off x="2838075" y="1626000"/>
              <a:ext cx="1506300" cy="1661100"/>
            </a:xfrm>
            <a:prstGeom prst="rect">
              <a:avLst/>
            </a:prstGeom>
            <a:solidFill>
              <a:srgbClr val="B4A7D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0124D"/>
                  </a:solidFill>
                  <a:latin typeface="Overpass"/>
                  <a:ea typeface="Overpass"/>
                  <a:cs typeface="Overpass"/>
                  <a:sym typeface="Overpass"/>
                </a:rPr>
                <a:t>VM Type X</a:t>
              </a:r>
              <a:endParaRPr sz="1100">
                <a:solidFill>
                  <a:srgbClr val="20124D"/>
                </a:solidFill>
                <a:latin typeface="Overpass"/>
                <a:ea typeface="Overpass"/>
                <a:cs typeface="Overpass"/>
                <a:sym typeface="Overpass"/>
              </a:endParaRPr>
            </a:p>
          </p:txBody>
        </p:sp>
        <p:sp>
          <p:nvSpPr>
            <p:cNvPr id="586" name="Google Shape;586;p56"/>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587" name="Google Shape;587;p56"/>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588" name="Google Shape;588;p56"/>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grpSp>
        <p:nvGrpSpPr>
          <p:cNvPr id="589" name="Google Shape;589;p56"/>
          <p:cNvGrpSpPr/>
          <p:nvPr/>
        </p:nvGrpSpPr>
        <p:grpSpPr>
          <a:xfrm>
            <a:off x="3328545" y="4984775"/>
            <a:ext cx="1463963" cy="763981"/>
            <a:chOff x="2026030" y="3738675"/>
            <a:chExt cx="1098000" cy="573000"/>
          </a:xfrm>
        </p:grpSpPr>
        <p:sp>
          <p:nvSpPr>
            <p:cNvPr id="590" name="Google Shape;590;p56"/>
            <p:cNvSpPr/>
            <p:nvPr/>
          </p:nvSpPr>
          <p:spPr>
            <a:xfrm>
              <a:off x="202603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BARE METAL</a:t>
              </a:r>
              <a:endParaRPr sz="1200">
                <a:solidFill>
                  <a:srgbClr val="FFFFFF"/>
                </a:solidFill>
                <a:latin typeface="Overpass"/>
                <a:ea typeface="Overpass"/>
                <a:cs typeface="Overpass"/>
                <a:sym typeface="Overpass"/>
              </a:endParaRPr>
            </a:p>
          </p:txBody>
        </p:sp>
        <p:pic>
          <p:nvPicPr>
            <p:cNvPr id="591" name="Google Shape;591;p56"/>
            <p:cNvPicPr preferRelativeResize="0"/>
            <p:nvPr/>
          </p:nvPicPr>
          <p:blipFill>
            <a:blip r:embed="rId3">
              <a:alphaModFix/>
            </a:blip>
            <a:stretch>
              <a:fillRect/>
            </a:stretch>
          </p:blipFill>
          <p:spPr>
            <a:xfrm>
              <a:off x="2431830" y="3883013"/>
              <a:ext cx="286400" cy="114325"/>
            </a:xfrm>
            <a:prstGeom prst="rect">
              <a:avLst/>
            </a:prstGeom>
            <a:noFill/>
            <a:ln>
              <a:noFill/>
            </a:ln>
          </p:spPr>
        </p:pic>
      </p:grpSp>
      <p:grpSp>
        <p:nvGrpSpPr>
          <p:cNvPr id="592" name="Google Shape;592;p56"/>
          <p:cNvGrpSpPr/>
          <p:nvPr/>
        </p:nvGrpSpPr>
        <p:grpSpPr>
          <a:xfrm>
            <a:off x="7469479" y="4984775"/>
            <a:ext cx="1463963" cy="763981"/>
            <a:chOff x="4733582" y="3738675"/>
            <a:chExt cx="1098000" cy="573000"/>
          </a:xfrm>
        </p:grpSpPr>
        <p:sp>
          <p:nvSpPr>
            <p:cNvPr id="593" name="Google Shape;593;p56"/>
            <p:cNvSpPr/>
            <p:nvPr/>
          </p:nvSpPr>
          <p:spPr>
            <a:xfrm>
              <a:off x="473358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PRIVATE CLOUD</a:t>
              </a:r>
              <a:endParaRPr sz="1200">
                <a:solidFill>
                  <a:srgbClr val="FFFFFF"/>
                </a:solidFill>
                <a:latin typeface="Overpass"/>
                <a:ea typeface="Overpass"/>
                <a:cs typeface="Overpass"/>
                <a:sym typeface="Overpass"/>
              </a:endParaRPr>
            </a:p>
          </p:txBody>
        </p:sp>
        <p:pic>
          <p:nvPicPr>
            <p:cNvPr id="594" name="Google Shape;594;p56"/>
            <p:cNvPicPr preferRelativeResize="0"/>
            <p:nvPr/>
          </p:nvPicPr>
          <p:blipFill>
            <a:blip r:embed="rId4">
              <a:alphaModFix/>
            </a:blip>
            <a:stretch>
              <a:fillRect/>
            </a:stretch>
          </p:blipFill>
          <p:spPr>
            <a:xfrm>
              <a:off x="5143198" y="3843637"/>
              <a:ext cx="278769" cy="193079"/>
            </a:xfrm>
            <a:prstGeom prst="rect">
              <a:avLst/>
            </a:prstGeom>
            <a:noFill/>
            <a:ln>
              <a:noFill/>
            </a:ln>
          </p:spPr>
        </p:pic>
      </p:grpSp>
      <p:grpSp>
        <p:nvGrpSpPr>
          <p:cNvPr id="595" name="Google Shape;595;p56"/>
          <p:cNvGrpSpPr/>
          <p:nvPr/>
        </p:nvGrpSpPr>
        <p:grpSpPr>
          <a:xfrm>
            <a:off x="9539946" y="4984775"/>
            <a:ext cx="1463963" cy="763981"/>
            <a:chOff x="6088312" y="3738675"/>
            <a:chExt cx="1098000" cy="573000"/>
          </a:xfrm>
        </p:grpSpPr>
        <p:sp>
          <p:nvSpPr>
            <p:cNvPr id="596" name="Google Shape;596;p56"/>
            <p:cNvSpPr/>
            <p:nvPr/>
          </p:nvSpPr>
          <p:spPr>
            <a:xfrm>
              <a:off x="608831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PUBLIC CLOUD</a:t>
              </a:r>
              <a:endParaRPr sz="1200">
                <a:solidFill>
                  <a:srgbClr val="FFFFFF"/>
                </a:solidFill>
                <a:latin typeface="Overpass"/>
                <a:ea typeface="Overpass"/>
                <a:cs typeface="Overpass"/>
                <a:sym typeface="Overpass"/>
              </a:endParaRPr>
            </a:p>
          </p:txBody>
        </p:sp>
        <p:pic>
          <p:nvPicPr>
            <p:cNvPr id="597" name="Google Shape;597;p56"/>
            <p:cNvPicPr preferRelativeResize="0"/>
            <p:nvPr/>
          </p:nvPicPr>
          <p:blipFill>
            <a:blip r:embed="rId5">
              <a:alphaModFix/>
            </a:blip>
            <a:stretch>
              <a:fillRect/>
            </a:stretch>
          </p:blipFill>
          <p:spPr>
            <a:xfrm>
              <a:off x="6497927" y="3843637"/>
              <a:ext cx="278769" cy="193079"/>
            </a:xfrm>
            <a:prstGeom prst="rect">
              <a:avLst/>
            </a:prstGeom>
            <a:noFill/>
            <a:ln>
              <a:noFill/>
            </a:ln>
          </p:spPr>
        </p:pic>
      </p:grpSp>
      <p:grpSp>
        <p:nvGrpSpPr>
          <p:cNvPr id="598" name="Google Shape;598;p56"/>
          <p:cNvGrpSpPr/>
          <p:nvPr/>
        </p:nvGrpSpPr>
        <p:grpSpPr>
          <a:xfrm>
            <a:off x="5399012" y="4984775"/>
            <a:ext cx="1463963" cy="763981"/>
            <a:chOff x="3380760" y="3738675"/>
            <a:chExt cx="1098000" cy="573000"/>
          </a:xfrm>
        </p:grpSpPr>
        <p:sp>
          <p:nvSpPr>
            <p:cNvPr id="599" name="Google Shape;599;p56"/>
            <p:cNvSpPr/>
            <p:nvPr/>
          </p:nvSpPr>
          <p:spPr>
            <a:xfrm>
              <a:off x="338076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VIRTUALIZATION</a:t>
              </a:r>
              <a:endParaRPr sz="1200">
                <a:solidFill>
                  <a:srgbClr val="FFFFFF"/>
                </a:solidFill>
                <a:latin typeface="Overpass"/>
                <a:ea typeface="Overpass"/>
                <a:cs typeface="Overpass"/>
                <a:sym typeface="Overpass"/>
              </a:endParaRPr>
            </a:p>
          </p:txBody>
        </p:sp>
        <p:pic>
          <p:nvPicPr>
            <p:cNvPr id="600" name="Google Shape;600;p56"/>
            <p:cNvPicPr preferRelativeResize="0"/>
            <p:nvPr/>
          </p:nvPicPr>
          <p:blipFill>
            <a:blip r:embed="rId6">
              <a:alphaModFix/>
            </a:blip>
            <a:stretch>
              <a:fillRect/>
            </a:stretch>
          </p:blipFill>
          <p:spPr>
            <a:xfrm>
              <a:off x="3786560" y="3872116"/>
              <a:ext cx="286400" cy="136119"/>
            </a:xfrm>
            <a:prstGeom prst="rect">
              <a:avLst/>
            </a:prstGeom>
            <a:noFill/>
            <a:ln>
              <a:noFill/>
            </a:ln>
          </p:spPr>
        </p:pic>
      </p:grpSp>
      <p:grpSp>
        <p:nvGrpSpPr>
          <p:cNvPr id="601" name="Google Shape;601;p56"/>
          <p:cNvGrpSpPr/>
          <p:nvPr/>
        </p:nvGrpSpPr>
        <p:grpSpPr>
          <a:xfrm>
            <a:off x="1258074" y="4984775"/>
            <a:ext cx="1463963" cy="763981"/>
            <a:chOff x="791175" y="3738675"/>
            <a:chExt cx="1098000" cy="573000"/>
          </a:xfrm>
        </p:grpSpPr>
        <p:sp>
          <p:nvSpPr>
            <p:cNvPr id="602" name="Google Shape;602;p56"/>
            <p:cNvSpPr/>
            <p:nvPr/>
          </p:nvSpPr>
          <p:spPr>
            <a:xfrm>
              <a:off x="791175"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LAPTOP</a:t>
              </a:r>
              <a:endParaRPr sz="1200">
                <a:solidFill>
                  <a:srgbClr val="FFFFFF"/>
                </a:solidFill>
                <a:latin typeface="Overpass"/>
                <a:ea typeface="Overpass"/>
                <a:cs typeface="Overpass"/>
                <a:sym typeface="Overpass"/>
              </a:endParaRPr>
            </a:p>
          </p:txBody>
        </p:sp>
        <p:pic>
          <p:nvPicPr>
            <p:cNvPr id="603" name="Google Shape;603;p56"/>
            <p:cNvPicPr preferRelativeResize="0"/>
            <p:nvPr/>
          </p:nvPicPr>
          <p:blipFill>
            <a:blip r:embed="rId7">
              <a:alphaModFix/>
            </a:blip>
            <a:stretch>
              <a:fillRect/>
            </a:stretch>
          </p:blipFill>
          <p:spPr>
            <a:xfrm>
              <a:off x="1213275" y="3847026"/>
              <a:ext cx="253800" cy="186300"/>
            </a:xfrm>
            <a:prstGeom prst="rect">
              <a:avLst/>
            </a:prstGeom>
            <a:noFill/>
            <a:ln>
              <a:noFill/>
            </a:ln>
          </p:spPr>
        </p:pic>
      </p:grpSp>
      <p:grpSp>
        <p:nvGrpSpPr>
          <p:cNvPr id="604" name="Google Shape;604;p56"/>
          <p:cNvGrpSpPr/>
          <p:nvPr/>
        </p:nvGrpSpPr>
        <p:grpSpPr>
          <a:xfrm>
            <a:off x="3327976" y="4034203"/>
            <a:ext cx="1461771" cy="915023"/>
            <a:chOff x="2927025" y="2051527"/>
            <a:chExt cx="1328400" cy="1150538"/>
          </a:xfrm>
        </p:grpSpPr>
        <p:sp>
          <p:nvSpPr>
            <p:cNvPr id="605" name="Google Shape;605;p56"/>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06" name="Google Shape;606;p56"/>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607" name="Google Shape;607;p56"/>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grpSp>
        <p:nvGrpSpPr>
          <p:cNvPr id="608" name="Google Shape;608;p56"/>
          <p:cNvGrpSpPr/>
          <p:nvPr/>
        </p:nvGrpSpPr>
        <p:grpSpPr>
          <a:xfrm>
            <a:off x="7469983" y="3586197"/>
            <a:ext cx="1459153" cy="1360275"/>
            <a:chOff x="2838075" y="1626000"/>
            <a:chExt cx="1506300" cy="1661100"/>
          </a:xfrm>
        </p:grpSpPr>
        <p:sp>
          <p:nvSpPr>
            <p:cNvPr id="609" name="Google Shape;609;p56"/>
            <p:cNvSpPr/>
            <p:nvPr/>
          </p:nvSpPr>
          <p:spPr>
            <a:xfrm>
              <a:off x="2838075" y="1626000"/>
              <a:ext cx="1506300" cy="1661100"/>
            </a:xfrm>
            <a:prstGeom prst="rect">
              <a:avLst/>
            </a:prstGeom>
            <a:solidFill>
              <a:srgbClr val="A2C4C9"/>
            </a:solidFill>
            <a:ln>
              <a:noFill/>
            </a:ln>
          </p:spPr>
          <p:txBody>
            <a:bodyPr anchorCtr="0" anchor="t"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1100">
                  <a:solidFill>
                    <a:srgbClr val="20124D"/>
                  </a:solidFill>
                  <a:latin typeface="Overpass"/>
                  <a:ea typeface="Overpass"/>
                  <a:cs typeface="Overpass"/>
                  <a:sym typeface="Overpass"/>
                </a:rPr>
                <a:t>VM Type Y</a:t>
              </a:r>
              <a:endParaRPr sz="1100">
                <a:solidFill>
                  <a:srgbClr val="0C343D"/>
                </a:solidFill>
                <a:latin typeface="Overpass"/>
                <a:ea typeface="Overpass"/>
                <a:cs typeface="Overpass"/>
                <a:sym typeface="Overpass"/>
              </a:endParaRPr>
            </a:p>
          </p:txBody>
        </p:sp>
        <p:sp>
          <p:nvSpPr>
            <p:cNvPr id="610" name="Google Shape;610;p56"/>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11" name="Google Shape;611;p56"/>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612" name="Google Shape;612;p56"/>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grpSp>
        <p:nvGrpSpPr>
          <p:cNvPr id="613" name="Google Shape;613;p56"/>
          <p:cNvGrpSpPr/>
          <p:nvPr/>
        </p:nvGrpSpPr>
        <p:grpSpPr>
          <a:xfrm>
            <a:off x="9540892" y="3586197"/>
            <a:ext cx="1459153" cy="1360275"/>
            <a:chOff x="2838075" y="1626000"/>
            <a:chExt cx="1506300" cy="1661100"/>
          </a:xfrm>
        </p:grpSpPr>
        <p:sp>
          <p:nvSpPr>
            <p:cNvPr id="614" name="Google Shape;614;p56"/>
            <p:cNvSpPr/>
            <p:nvPr/>
          </p:nvSpPr>
          <p:spPr>
            <a:xfrm>
              <a:off x="2838075" y="1626000"/>
              <a:ext cx="1506300" cy="1661100"/>
            </a:xfrm>
            <a:prstGeom prst="rect">
              <a:avLst/>
            </a:prstGeom>
            <a:solidFill>
              <a:srgbClr val="F9CB9C"/>
            </a:solidFill>
            <a:ln>
              <a:noFill/>
            </a:ln>
          </p:spPr>
          <p:txBody>
            <a:bodyPr anchorCtr="0" anchor="t" bIns="121900" lIns="121900" spcFirstLastPara="1" rIns="121900" wrap="square" tIns="121900">
              <a:noAutofit/>
            </a:bodyPr>
            <a:lstStyle/>
            <a:p>
              <a:pPr indent="0" lvl="0" marL="0" rtl="0" algn="ctr">
                <a:spcBef>
                  <a:spcPts val="0"/>
                </a:spcBef>
                <a:spcAft>
                  <a:spcPts val="0"/>
                </a:spcAft>
                <a:buClr>
                  <a:schemeClr val="dk1"/>
                </a:buClr>
                <a:buSzPts val="1500"/>
                <a:buFont typeface="Arial"/>
                <a:buNone/>
              </a:pPr>
              <a:r>
                <a:rPr lang="en" sz="1100">
                  <a:solidFill>
                    <a:srgbClr val="20124D"/>
                  </a:solidFill>
                  <a:latin typeface="Overpass"/>
                  <a:ea typeface="Overpass"/>
                  <a:cs typeface="Overpass"/>
                  <a:sym typeface="Overpass"/>
                </a:rPr>
                <a:t>VM Type Z</a:t>
              </a:r>
              <a:endParaRPr sz="1100">
                <a:solidFill>
                  <a:srgbClr val="783F04"/>
                </a:solidFill>
                <a:latin typeface="Overpass"/>
                <a:ea typeface="Overpass"/>
                <a:cs typeface="Overpass"/>
                <a:sym typeface="Overpass"/>
              </a:endParaRPr>
            </a:p>
          </p:txBody>
        </p:sp>
        <p:sp>
          <p:nvSpPr>
            <p:cNvPr id="615" name="Google Shape;615;p56"/>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16" name="Google Shape;616;p56"/>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617" name="Google Shape;617;p56"/>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grpSp>
        <p:nvGrpSpPr>
          <p:cNvPr id="618" name="Google Shape;618;p56"/>
          <p:cNvGrpSpPr/>
          <p:nvPr/>
        </p:nvGrpSpPr>
        <p:grpSpPr>
          <a:xfrm>
            <a:off x="1262657" y="3586197"/>
            <a:ext cx="1459153" cy="1360275"/>
            <a:chOff x="2838075" y="1626000"/>
            <a:chExt cx="1506300" cy="1661100"/>
          </a:xfrm>
        </p:grpSpPr>
        <p:sp>
          <p:nvSpPr>
            <p:cNvPr id="619" name="Google Shape;619;p56"/>
            <p:cNvSpPr/>
            <p:nvPr/>
          </p:nvSpPr>
          <p:spPr>
            <a:xfrm>
              <a:off x="2838075" y="1626000"/>
              <a:ext cx="1506300" cy="1661100"/>
            </a:xfrm>
            <a:prstGeom prst="rect">
              <a:avLst/>
            </a:prstGeom>
            <a:solidFill>
              <a:srgbClr val="B4A7D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0124D"/>
                  </a:solidFill>
                  <a:latin typeface="Overpass"/>
                  <a:ea typeface="Overpass"/>
                  <a:cs typeface="Overpass"/>
                  <a:sym typeface="Overpass"/>
                </a:rPr>
                <a:t>Guest VM</a:t>
              </a:r>
              <a:endParaRPr sz="1100">
                <a:solidFill>
                  <a:srgbClr val="20124D"/>
                </a:solidFill>
                <a:latin typeface="Overpass"/>
                <a:ea typeface="Overpass"/>
                <a:cs typeface="Overpass"/>
                <a:sym typeface="Overpass"/>
              </a:endParaRPr>
            </a:p>
          </p:txBody>
        </p:sp>
        <p:sp>
          <p:nvSpPr>
            <p:cNvPr id="620" name="Google Shape;620;p56"/>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21" name="Google Shape;621;p56"/>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sp>
          <p:nvSpPr>
            <p:cNvPr id="622" name="Google Shape;622;p56"/>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Operating System</a:t>
              </a:r>
              <a:endParaRPr sz="900">
                <a:solidFill>
                  <a:srgbClr val="FFFFFF"/>
                </a:solidFill>
                <a:latin typeface="Overpass"/>
                <a:ea typeface="Overpass"/>
                <a:cs typeface="Overpass"/>
                <a:sym typeface="Overpass"/>
              </a:endParaRPr>
            </a:p>
          </p:txBody>
        </p:sp>
      </p:grpSp>
      <p:sp>
        <p:nvSpPr>
          <p:cNvPr id="623" name="Google Shape;623;p5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4" name="Google Shape;624;p5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7"/>
          <p:cNvSpPr txBox="1"/>
          <p:nvPr/>
        </p:nvSpPr>
        <p:spPr>
          <a:xfrm>
            <a:off x="674333" y="0"/>
            <a:ext cx="108432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APPLICATION PORTABILITY WITH CONTAINERS</a:t>
            </a:r>
            <a:endParaRPr sz="3700">
              <a:solidFill>
                <a:srgbClr val="000000"/>
              </a:solidFill>
              <a:latin typeface="Overpass"/>
              <a:ea typeface="Overpass"/>
              <a:cs typeface="Overpass"/>
              <a:sym typeface="Overpass"/>
            </a:endParaRPr>
          </a:p>
        </p:txBody>
      </p:sp>
      <p:grpSp>
        <p:nvGrpSpPr>
          <p:cNvPr id="630" name="Google Shape;630;p57"/>
          <p:cNvGrpSpPr/>
          <p:nvPr/>
        </p:nvGrpSpPr>
        <p:grpSpPr>
          <a:xfrm>
            <a:off x="1258074" y="5187975"/>
            <a:ext cx="1463963" cy="763981"/>
            <a:chOff x="791175" y="3738675"/>
            <a:chExt cx="1098000" cy="573000"/>
          </a:xfrm>
        </p:grpSpPr>
        <p:sp>
          <p:nvSpPr>
            <p:cNvPr id="631" name="Google Shape;631;p57"/>
            <p:cNvSpPr/>
            <p:nvPr/>
          </p:nvSpPr>
          <p:spPr>
            <a:xfrm>
              <a:off x="791175"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LAPTOP</a:t>
              </a:r>
              <a:endParaRPr sz="1200">
                <a:solidFill>
                  <a:srgbClr val="FFFFFF"/>
                </a:solidFill>
                <a:latin typeface="Overpass"/>
                <a:ea typeface="Overpass"/>
                <a:cs typeface="Overpass"/>
                <a:sym typeface="Overpass"/>
              </a:endParaRPr>
            </a:p>
          </p:txBody>
        </p:sp>
        <p:pic>
          <p:nvPicPr>
            <p:cNvPr id="632" name="Google Shape;632;p57"/>
            <p:cNvPicPr preferRelativeResize="0"/>
            <p:nvPr/>
          </p:nvPicPr>
          <p:blipFill>
            <a:blip r:embed="rId3">
              <a:alphaModFix/>
            </a:blip>
            <a:stretch>
              <a:fillRect/>
            </a:stretch>
          </p:blipFill>
          <p:spPr>
            <a:xfrm>
              <a:off x="1213275" y="3847026"/>
              <a:ext cx="253800" cy="186300"/>
            </a:xfrm>
            <a:prstGeom prst="rect">
              <a:avLst/>
            </a:prstGeom>
            <a:noFill/>
            <a:ln>
              <a:noFill/>
            </a:ln>
          </p:spPr>
        </p:pic>
      </p:grpSp>
      <p:grpSp>
        <p:nvGrpSpPr>
          <p:cNvPr id="633" name="Google Shape;633;p57"/>
          <p:cNvGrpSpPr/>
          <p:nvPr/>
        </p:nvGrpSpPr>
        <p:grpSpPr>
          <a:xfrm>
            <a:off x="1258069" y="3489973"/>
            <a:ext cx="1463963" cy="944376"/>
            <a:chOff x="943575" y="2962075"/>
            <a:chExt cx="1098000" cy="708300"/>
          </a:xfrm>
        </p:grpSpPr>
        <p:sp>
          <p:nvSpPr>
            <p:cNvPr id="634" name="Google Shape;634;p57"/>
            <p:cNvSpPr/>
            <p:nvPr/>
          </p:nvSpPr>
          <p:spPr>
            <a:xfrm>
              <a:off x="943575" y="2962075"/>
              <a:ext cx="1098000" cy="7083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74E13"/>
                  </a:solidFill>
                  <a:latin typeface="Overpass"/>
                  <a:ea typeface="Overpass"/>
                  <a:cs typeface="Overpass"/>
                  <a:sym typeface="Overpass"/>
                </a:rPr>
                <a:t>Container</a:t>
              </a:r>
              <a:endParaRPr sz="1100">
                <a:solidFill>
                  <a:srgbClr val="274E13"/>
                </a:solidFill>
                <a:latin typeface="Overpass"/>
                <a:ea typeface="Overpass"/>
                <a:cs typeface="Overpass"/>
                <a:sym typeface="Overpass"/>
              </a:endParaRPr>
            </a:p>
          </p:txBody>
        </p:sp>
        <p:sp>
          <p:nvSpPr>
            <p:cNvPr id="635" name="Google Shape;635;p57"/>
            <p:cNvSpPr/>
            <p:nvPr/>
          </p:nvSpPr>
          <p:spPr>
            <a:xfrm>
              <a:off x="983300" y="3235246"/>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36" name="Google Shape;636;p57"/>
            <p:cNvSpPr/>
            <p:nvPr/>
          </p:nvSpPr>
          <p:spPr>
            <a:xfrm>
              <a:off x="983300" y="3444822"/>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637" name="Google Shape;637;p57"/>
          <p:cNvSpPr/>
          <p:nvPr/>
        </p:nvSpPr>
        <p:spPr>
          <a:xfrm>
            <a:off x="1257067" y="4876180"/>
            <a:ext cx="1461600" cy="285900"/>
          </a:xfrm>
          <a:prstGeom prst="rect">
            <a:avLst/>
          </a:prstGeom>
          <a:solidFill>
            <a:srgbClr val="8E7CC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20124D"/>
                </a:solidFill>
                <a:latin typeface="Overpass"/>
                <a:ea typeface="Overpass"/>
                <a:cs typeface="Overpass"/>
                <a:sym typeface="Overpass"/>
              </a:rPr>
              <a:t>Guest VM</a:t>
            </a:r>
            <a:endParaRPr sz="900">
              <a:solidFill>
                <a:srgbClr val="20124D"/>
              </a:solidFill>
              <a:latin typeface="Overpass"/>
              <a:ea typeface="Overpass"/>
              <a:cs typeface="Overpass"/>
              <a:sym typeface="Overpass"/>
            </a:endParaRPr>
          </a:p>
        </p:txBody>
      </p:sp>
      <p:sp>
        <p:nvSpPr>
          <p:cNvPr id="638" name="Google Shape;638;p57"/>
          <p:cNvSpPr/>
          <p:nvPr/>
        </p:nvSpPr>
        <p:spPr>
          <a:xfrm>
            <a:off x="1257066" y="4566516"/>
            <a:ext cx="1461600" cy="285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RHEL</a:t>
            </a:r>
            <a:endParaRPr sz="900">
              <a:solidFill>
                <a:srgbClr val="FFFFFF"/>
              </a:solidFill>
              <a:latin typeface="Overpass"/>
              <a:ea typeface="Overpass"/>
              <a:cs typeface="Overpass"/>
              <a:sym typeface="Overpass"/>
            </a:endParaRPr>
          </a:p>
        </p:txBody>
      </p:sp>
      <p:grpSp>
        <p:nvGrpSpPr>
          <p:cNvPr id="639" name="Google Shape;639;p57"/>
          <p:cNvGrpSpPr/>
          <p:nvPr/>
        </p:nvGrpSpPr>
        <p:grpSpPr>
          <a:xfrm>
            <a:off x="3328545" y="5187975"/>
            <a:ext cx="1463963" cy="763981"/>
            <a:chOff x="2026030" y="3738675"/>
            <a:chExt cx="1098000" cy="573000"/>
          </a:xfrm>
        </p:grpSpPr>
        <p:sp>
          <p:nvSpPr>
            <p:cNvPr id="640" name="Google Shape;640;p57"/>
            <p:cNvSpPr/>
            <p:nvPr/>
          </p:nvSpPr>
          <p:spPr>
            <a:xfrm>
              <a:off x="202603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BARE METAL</a:t>
              </a:r>
              <a:endParaRPr sz="1200">
                <a:solidFill>
                  <a:srgbClr val="FFFFFF"/>
                </a:solidFill>
                <a:latin typeface="Overpass"/>
                <a:ea typeface="Overpass"/>
                <a:cs typeface="Overpass"/>
                <a:sym typeface="Overpass"/>
              </a:endParaRPr>
            </a:p>
          </p:txBody>
        </p:sp>
        <p:pic>
          <p:nvPicPr>
            <p:cNvPr id="641" name="Google Shape;641;p57"/>
            <p:cNvPicPr preferRelativeResize="0"/>
            <p:nvPr/>
          </p:nvPicPr>
          <p:blipFill>
            <a:blip r:embed="rId4">
              <a:alphaModFix/>
            </a:blip>
            <a:stretch>
              <a:fillRect/>
            </a:stretch>
          </p:blipFill>
          <p:spPr>
            <a:xfrm>
              <a:off x="2431830" y="3883013"/>
              <a:ext cx="286400" cy="114325"/>
            </a:xfrm>
            <a:prstGeom prst="rect">
              <a:avLst/>
            </a:prstGeom>
            <a:noFill/>
            <a:ln>
              <a:noFill/>
            </a:ln>
          </p:spPr>
        </p:pic>
      </p:grpSp>
      <p:grpSp>
        <p:nvGrpSpPr>
          <p:cNvPr id="642" name="Google Shape;642;p57"/>
          <p:cNvGrpSpPr/>
          <p:nvPr/>
        </p:nvGrpSpPr>
        <p:grpSpPr>
          <a:xfrm>
            <a:off x="3328979" y="3489973"/>
            <a:ext cx="1463963" cy="944376"/>
            <a:chOff x="943575" y="2962075"/>
            <a:chExt cx="1098000" cy="708300"/>
          </a:xfrm>
        </p:grpSpPr>
        <p:sp>
          <p:nvSpPr>
            <p:cNvPr id="643" name="Google Shape;643;p57"/>
            <p:cNvSpPr/>
            <p:nvPr/>
          </p:nvSpPr>
          <p:spPr>
            <a:xfrm>
              <a:off x="943575" y="2962075"/>
              <a:ext cx="1098000" cy="7083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74E13"/>
                  </a:solidFill>
                  <a:latin typeface="Overpass"/>
                  <a:ea typeface="Overpass"/>
                  <a:cs typeface="Overpass"/>
                  <a:sym typeface="Overpass"/>
                </a:rPr>
                <a:t>Container</a:t>
              </a:r>
              <a:endParaRPr sz="1100">
                <a:solidFill>
                  <a:srgbClr val="274E13"/>
                </a:solidFill>
                <a:latin typeface="Overpass"/>
                <a:ea typeface="Overpass"/>
                <a:cs typeface="Overpass"/>
                <a:sym typeface="Overpass"/>
              </a:endParaRPr>
            </a:p>
          </p:txBody>
        </p:sp>
        <p:sp>
          <p:nvSpPr>
            <p:cNvPr id="644" name="Google Shape;644;p57"/>
            <p:cNvSpPr/>
            <p:nvPr/>
          </p:nvSpPr>
          <p:spPr>
            <a:xfrm>
              <a:off x="983300" y="3235246"/>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45" name="Google Shape;645;p57"/>
            <p:cNvSpPr/>
            <p:nvPr/>
          </p:nvSpPr>
          <p:spPr>
            <a:xfrm>
              <a:off x="983300" y="3444822"/>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646" name="Google Shape;646;p57"/>
          <p:cNvSpPr/>
          <p:nvPr/>
        </p:nvSpPr>
        <p:spPr>
          <a:xfrm>
            <a:off x="3327967" y="4566500"/>
            <a:ext cx="1461600" cy="5955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RHEL</a:t>
            </a:r>
            <a:endParaRPr sz="900">
              <a:solidFill>
                <a:srgbClr val="FFFFFF"/>
              </a:solidFill>
              <a:latin typeface="Overpass"/>
              <a:ea typeface="Overpass"/>
              <a:cs typeface="Overpass"/>
              <a:sym typeface="Overpass"/>
            </a:endParaRPr>
          </a:p>
        </p:txBody>
      </p:sp>
      <p:grpSp>
        <p:nvGrpSpPr>
          <p:cNvPr id="647" name="Google Shape;647;p57"/>
          <p:cNvGrpSpPr/>
          <p:nvPr/>
        </p:nvGrpSpPr>
        <p:grpSpPr>
          <a:xfrm>
            <a:off x="5399012" y="5187975"/>
            <a:ext cx="1463963" cy="763981"/>
            <a:chOff x="3380760" y="3738675"/>
            <a:chExt cx="1098000" cy="573000"/>
          </a:xfrm>
        </p:grpSpPr>
        <p:sp>
          <p:nvSpPr>
            <p:cNvPr id="648" name="Google Shape;648;p57"/>
            <p:cNvSpPr/>
            <p:nvPr/>
          </p:nvSpPr>
          <p:spPr>
            <a:xfrm>
              <a:off x="338076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VIRTUALIZATION</a:t>
              </a:r>
              <a:endParaRPr sz="1200">
                <a:solidFill>
                  <a:srgbClr val="FFFFFF"/>
                </a:solidFill>
                <a:latin typeface="Overpass"/>
                <a:ea typeface="Overpass"/>
                <a:cs typeface="Overpass"/>
                <a:sym typeface="Overpass"/>
              </a:endParaRPr>
            </a:p>
          </p:txBody>
        </p:sp>
        <p:pic>
          <p:nvPicPr>
            <p:cNvPr id="649" name="Google Shape;649;p57"/>
            <p:cNvPicPr preferRelativeResize="0"/>
            <p:nvPr/>
          </p:nvPicPr>
          <p:blipFill>
            <a:blip r:embed="rId5">
              <a:alphaModFix/>
            </a:blip>
            <a:stretch>
              <a:fillRect/>
            </a:stretch>
          </p:blipFill>
          <p:spPr>
            <a:xfrm>
              <a:off x="3786560" y="3872116"/>
              <a:ext cx="286400" cy="136119"/>
            </a:xfrm>
            <a:prstGeom prst="rect">
              <a:avLst/>
            </a:prstGeom>
            <a:noFill/>
            <a:ln>
              <a:noFill/>
            </a:ln>
          </p:spPr>
        </p:pic>
      </p:grpSp>
      <p:grpSp>
        <p:nvGrpSpPr>
          <p:cNvPr id="650" name="Google Shape;650;p57"/>
          <p:cNvGrpSpPr/>
          <p:nvPr/>
        </p:nvGrpSpPr>
        <p:grpSpPr>
          <a:xfrm>
            <a:off x="5399935" y="3489973"/>
            <a:ext cx="1463963" cy="944376"/>
            <a:chOff x="943575" y="2962075"/>
            <a:chExt cx="1098000" cy="708300"/>
          </a:xfrm>
        </p:grpSpPr>
        <p:sp>
          <p:nvSpPr>
            <p:cNvPr id="651" name="Google Shape;651;p57"/>
            <p:cNvSpPr/>
            <p:nvPr/>
          </p:nvSpPr>
          <p:spPr>
            <a:xfrm>
              <a:off x="943575" y="2962075"/>
              <a:ext cx="1098000" cy="7083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74E13"/>
                  </a:solidFill>
                  <a:latin typeface="Overpass"/>
                  <a:ea typeface="Overpass"/>
                  <a:cs typeface="Overpass"/>
                  <a:sym typeface="Overpass"/>
                </a:rPr>
                <a:t>Container</a:t>
              </a:r>
              <a:endParaRPr sz="1100">
                <a:solidFill>
                  <a:srgbClr val="274E13"/>
                </a:solidFill>
                <a:latin typeface="Overpass"/>
                <a:ea typeface="Overpass"/>
                <a:cs typeface="Overpass"/>
                <a:sym typeface="Overpass"/>
              </a:endParaRPr>
            </a:p>
          </p:txBody>
        </p:sp>
        <p:sp>
          <p:nvSpPr>
            <p:cNvPr id="652" name="Google Shape;652;p57"/>
            <p:cNvSpPr/>
            <p:nvPr/>
          </p:nvSpPr>
          <p:spPr>
            <a:xfrm>
              <a:off x="983300" y="3235246"/>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53" name="Google Shape;653;p57"/>
            <p:cNvSpPr/>
            <p:nvPr/>
          </p:nvSpPr>
          <p:spPr>
            <a:xfrm>
              <a:off x="983300" y="3444822"/>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654" name="Google Shape;654;p57"/>
          <p:cNvSpPr/>
          <p:nvPr/>
        </p:nvSpPr>
        <p:spPr>
          <a:xfrm>
            <a:off x="5398934" y="4877674"/>
            <a:ext cx="1461600" cy="285900"/>
          </a:xfrm>
          <a:prstGeom prst="rect">
            <a:avLst/>
          </a:prstGeom>
          <a:solidFill>
            <a:srgbClr val="8E7CC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20124D"/>
                </a:solidFill>
                <a:latin typeface="Overpass"/>
                <a:ea typeface="Overpass"/>
                <a:cs typeface="Overpass"/>
                <a:sym typeface="Overpass"/>
              </a:rPr>
              <a:t>Virtual Machine</a:t>
            </a:r>
            <a:endParaRPr sz="900">
              <a:solidFill>
                <a:srgbClr val="20124D"/>
              </a:solidFill>
              <a:latin typeface="Overpass"/>
              <a:ea typeface="Overpass"/>
              <a:cs typeface="Overpass"/>
              <a:sym typeface="Overpass"/>
            </a:endParaRPr>
          </a:p>
        </p:txBody>
      </p:sp>
      <p:sp>
        <p:nvSpPr>
          <p:cNvPr id="655" name="Google Shape;655;p57"/>
          <p:cNvSpPr/>
          <p:nvPr/>
        </p:nvSpPr>
        <p:spPr>
          <a:xfrm>
            <a:off x="5398932" y="4566516"/>
            <a:ext cx="1461600" cy="285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RHEL</a:t>
            </a:r>
            <a:endParaRPr sz="900">
              <a:solidFill>
                <a:srgbClr val="FFFFFF"/>
              </a:solidFill>
              <a:latin typeface="Overpass"/>
              <a:ea typeface="Overpass"/>
              <a:cs typeface="Overpass"/>
              <a:sym typeface="Overpass"/>
            </a:endParaRPr>
          </a:p>
        </p:txBody>
      </p:sp>
      <p:grpSp>
        <p:nvGrpSpPr>
          <p:cNvPr id="656" name="Google Shape;656;p57"/>
          <p:cNvGrpSpPr/>
          <p:nvPr/>
        </p:nvGrpSpPr>
        <p:grpSpPr>
          <a:xfrm>
            <a:off x="7469479" y="5187975"/>
            <a:ext cx="1463963" cy="763981"/>
            <a:chOff x="4733582" y="3738675"/>
            <a:chExt cx="1098000" cy="573000"/>
          </a:xfrm>
        </p:grpSpPr>
        <p:sp>
          <p:nvSpPr>
            <p:cNvPr id="657" name="Google Shape;657;p57"/>
            <p:cNvSpPr/>
            <p:nvPr/>
          </p:nvSpPr>
          <p:spPr>
            <a:xfrm>
              <a:off x="473358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PRIVATE CLOUD</a:t>
              </a:r>
              <a:endParaRPr sz="1200">
                <a:solidFill>
                  <a:srgbClr val="FFFFFF"/>
                </a:solidFill>
                <a:latin typeface="Overpass"/>
                <a:ea typeface="Overpass"/>
                <a:cs typeface="Overpass"/>
                <a:sym typeface="Overpass"/>
              </a:endParaRPr>
            </a:p>
          </p:txBody>
        </p:sp>
        <p:pic>
          <p:nvPicPr>
            <p:cNvPr id="658" name="Google Shape;658;p57"/>
            <p:cNvPicPr preferRelativeResize="0"/>
            <p:nvPr/>
          </p:nvPicPr>
          <p:blipFill>
            <a:blip r:embed="rId6">
              <a:alphaModFix/>
            </a:blip>
            <a:stretch>
              <a:fillRect/>
            </a:stretch>
          </p:blipFill>
          <p:spPr>
            <a:xfrm>
              <a:off x="5143198" y="3843637"/>
              <a:ext cx="278769" cy="193079"/>
            </a:xfrm>
            <a:prstGeom prst="rect">
              <a:avLst/>
            </a:prstGeom>
            <a:noFill/>
            <a:ln>
              <a:noFill/>
            </a:ln>
          </p:spPr>
        </p:pic>
      </p:grpSp>
      <p:grpSp>
        <p:nvGrpSpPr>
          <p:cNvPr id="659" name="Google Shape;659;p57"/>
          <p:cNvGrpSpPr/>
          <p:nvPr/>
        </p:nvGrpSpPr>
        <p:grpSpPr>
          <a:xfrm>
            <a:off x="7471935" y="3489973"/>
            <a:ext cx="1463963" cy="944376"/>
            <a:chOff x="943575" y="2962075"/>
            <a:chExt cx="1098000" cy="708300"/>
          </a:xfrm>
        </p:grpSpPr>
        <p:sp>
          <p:nvSpPr>
            <p:cNvPr id="660" name="Google Shape;660;p57"/>
            <p:cNvSpPr/>
            <p:nvPr/>
          </p:nvSpPr>
          <p:spPr>
            <a:xfrm>
              <a:off x="943575" y="2962075"/>
              <a:ext cx="1098000" cy="7083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74E13"/>
                  </a:solidFill>
                  <a:latin typeface="Overpass"/>
                  <a:ea typeface="Overpass"/>
                  <a:cs typeface="Overpass"/>
                  <a:sym typeface="Overpass"/>
                </a:rPr>
                <a:t>Container</a:t>
              </a:r>
              <a:endParaRPr sz="1100">
                <a:solidFill>
                  <a:srgbClr val="274E13"/>
                </a:solidFill>
                <a:latin typeface="Overpass"/>
                <a:ea typeface="Overpass"/>
                <a:cs typeface="Overpass"/>
                <a:sym typeface="Overpass"/>
              </a:endParaRPr>
            </a:p>
          </p:txBody>
        </p:sp>
        <p:sp>
          <p:nvSpPr>
            <p:cNvPr id="661" name="Google Shape;661;p57"/>
            <p:cNvSpPr/>
            <p:nvPr/>
          </p:nvSpPr>
          <p:spPr>
            <a:xfrm>
              <a:off x="983300" y="3235246"/>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62" name="Google Shape;662;p57"/>
            <p:cNvSpPr/>
            <p:nvPr/>
          </p:nvSpPr>
          <p:spPr>
            <a:xfrm>
              <a:off x="983300" y="3444822"/>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663" name="Google Shape;663;p57"/>
          <p:cNvSpPr/>
          <p:nvPr/>
        </p:nvSpPr>
        <p:spPr>
          <a:xfrm>
            <a:off x="7470934" y="4877657"/>
            <a:ext cx="1461600" cy="285900"/>
          </a:xfrm>
          <a:prstGeom prst="rect">
            <a:avLst/>
          </a:prstGeom>
          <a:solidFill>
            <a:srgbClr val="A2C4C9"/>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0C343D"/>
                </a:solidFill>
                <a:latin typeface="Overpass"/>
                <a:ea typeface="Overpass"/>
                <a:cs typeface="Overpass"/>
                <a:sym typeface="Overpass"/>
              </a:rPr>
              <a:t>Virtual Machine</a:t>
            </a:r>
            <a:endParaRPr sz="900">
              <a:solidFill>
                <a:srgbClr val="0C343D"/>
              </a:solidFill>
              <a:latin typeface="Overpass"/>
              <a:ea typeface="Overpass"/>
              <a:cs typeface="Overpass"/>
              <a:sym typeface="Overpass"/>
            </a:endParaRPr>
          </a:p>
        </p:txBody>
      </p:sp>
      <p:sp>
        <p:nvSpPr>
          <p:cNvPr id="664" name="Google Shape;664;p57"/>
          <p:cNvSpPr/>
          <p:nvPr/>
        </p:nvSpPr>
        <p:spPr>
          <a:xfrm>
            <a:off x="7470932" y="4566516"/>
            <a:ext cx="1461600" cy="285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RHEL</a:t>
            </a:r>
            <a:endParaRPr sz="900">
              <a:solidFill>
                <a:srgbClr val="FFFFFF"/>
              </a:solidFill>
              <a:latin typeface="Overpass"/>
              <a:ea typeface="Overpass"/>
              <a:cs typeface="Overpass"/>
              <a:sym typeface="Overpass"/>
            </a:endParaRPr>
          </a:p>
        </p:txBody>
      </p:sp>
      <p:grpSp>
        <p:nvGrpSpPr>
          <p:cNvPr id="665" name="Google Shape;665;p57"/>
          <p:cNvGrpSpPr/>
          <p:nvPr/>
        </p:nvGrpSpPr>
        <p:grpSpPr>
          <a:xfrm>
            <a:off x="9539946" y="5187975"/>
            <a:ext cx="1463963" cy="763981"/>
            <a:chOff x="6088312" y="3738675"/>
            <a:chExt cx="1098000" cy="573000"/>
          </a:xfrm>
        </p:grpSpPr>
        <p:sp>
          <p:nvSpPr>
            <p:cNvPr id="666" name="Google Shape;666;p57"/>
            <p:cNvSpPr/>
            <p:nvPr/>
          </p:nvSpPr>
          <p:spPr>
            <a:xfrm>
              <a:off x="608831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PUBLIC CLOUD</a:t>
              </a:r>
              <a:endParaRPr sz="1200">
                <a:solidFill>
                  <a:srgbClr val="FFFFFF"/>
                </a:solidFill>
                <a:latin typeface="Overpass"/>
                <a:ea typeface="Overpass"/>
                <a:cs typeface="Overpass"/>
                <a:sym typeface="Overpass"/>
              </a:endParaRPr>
            </a:p>
          </p:txBody>
        </p:sp>
        <p:pic>
          <p:nvPicPr>
            <p:cNvPr id="667" name="Google Shape;667;p57"/>
            <p:cNvPicPr preferRelativeResize="0"/>
            <p:nvPr/>
          </p:nvPicPr>
          <p:blipFill>
            <a:blip r:embed="rId7">
              <a:alphaModFix/>
            </a:blip>
            <a:stretch>
              <a:fillRect/>
            </a:stretch>
          </p:blipFill>
          <p:spPr>
            <a:xfrm>
              <a:off x="6497927" y="3843637"/>
              <a:ext cx="278769" cy="193079"/>
            </a:xfrm>
            <a:prstGeom prst="rect">
              <a:avLst/>
            </a:prstGeom>
            <a:noFill/>
            <a:ln>
              <a:noFill/>
            </a:ln>
          </p:spPr>
        </p:pic>
      </p:grpSp>
      <p:grpSp>
        <p:nvGrpSpPr>
          <p:cNvPr id="668" name="Google Shape;668;p57"/>
          <p:cNvGrpSpPr/>
          <p:nvPr/>
        </p:nvGrpSpPr>
        <p:grpSpPr>
          <a:xfrm>
            <a:off x="9544969" y="3489973"/>
            <a:ext cx="1463963" cy="944376"/>
            <a:chOff x="943575" y="2962075"/>
            <a:chExt cx="1098000" cy="708300"/>
          </a:xfrm>
        </p:grpSpPr>
        <p:sp>
          <p:nvSpPr>
            <p:cNvPr id="669" name="Google Shape;669;p57"/>
            <p:cNvSpPr/>
            <p:nvPr/>
          </p:nvSpPr>
          <p:spPr>
            <a:xfrm>
              <a:off x="943575" y="2962075"/>
              <a:ext cx="1098000" cy="7083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74E13"/>
                  </a:solidFill>
                  <a:latin typeface="Overpass"/>
                  <a:ea typeface="Overpass"/>
                  <a:cs typeface="Overpass"/>
                  <a:sym typeface="Overpass"/>
                </a:rPr>
                <a:t>Container</a:t>
              </a:r>
              <a:endParaRPr sz="1100">
                <a:solidFill>
                  <a:srgbClr val="274E13"/>
                </a:solidFill>
                <a:latin typeface="Overpass"/>
                <a:ea typeface="Overpass"/>
                <a:cs typeface="Overpass"/>
                <a:sym typeface="Overpass"/>
              </a:endParaRPr>
            </a:p>
          </p:txBody>
        </p:sp>
        <p:sp>
          <p:nvSpPr>
            <p:cNvPr id="670" name="Google Shape;670;p57"/>
            <p:cNvSpPr/>
            <p:nvPr/>
          </p:nvSpPr>
          <p:spPr>
            <a:xfrm>
              <a:off x="983300" y="3235246"/>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Application</a:t>
              </a:r>
              <a:endParaRPr sz="900">
                <a:solidFill>
                  <a:srgbClr val="FFFFFF"/>
                </a:solidFill>
                <a:latin typeface="Overpass"/>
                <a:ea typeface="Overpass"/>
                <a:cs typeface="Overpass"/>
                <a:sym typeface="Overpass"/>
              </a:endParaRPr>
            </a:p>
          </p:txBody>
        </p:sp>
        <p:sp>
          <p:nvSpPr>
            <p:cNvPr id="671" name="Google Shape;671;p57"/>
            <p:cNvSpPr/>
            <p:nvPr/>
          </p:nvSpPr>
          <p:spPr>
            <a:xfrm>
              <a:off x="983300" y="3444822"/>
              <a:ext cx="1023000" cy="18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OS dependencies</a:t>
              </a:r>
              <a:endParaRPr sz="900">
                <a:solidFill>
                  <a:srgbClr val="FFFFFF"/>
                </a:solidFill>
                <a:latin typeface="Overpass"/>
                <a:ea typeface="Overpass"/>
                <a:cs typeface="Overpass"/>
                <a:sym typeface="Overpass"/>
              </a:endParaRPr>
            </a:p>
          </p:txBody>
        </p:sp>
      </p:grpSp>
      <p:sp>
        <p:nvSpPr>
          <p:cNvPr id="672" name="Google Shape;672;p57"/>
          <p:cNvSpPr/>
          <p:nvPr/>
        </p:nvSpPr>
        <p:spPr>
          <a:xfrm>
            <a:off x="9543967" y="4876191"/>
            <a:ext cx="1461600" cy="285900"/>
          </a:xfrm>
          <a:prstGeom prst="rect">
            <a:avLst/>
          </a:prstGeom>
          <a:solidFill>
            <a:srgbClr val="F9CB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783F04"/>
                </a:solidFill>
                <a:latin typeface="Overpass"/>
                <a:ea typeface="Overpass"/>
                <a:cs typeface="Overpass"/>
                <a:sym typeface="Overpass"/>
              </a:rPr>
              <a:t>Virtual Machine</a:t>
            </a:r>
            <a:endParaRPr sz="900">
              <a:solidFill>
                <a:srgbClr val="783F04"/>
              </a:solidFill>
              <a:latin typeface="Overpass"/>
              <a:ea typeface="Overpass"/>
              <a:cs typeface="Overpass"/>
              <a:sym typeface="Overpass"/>
            </a:endParaRPr>
          </a:p>
        </p:txBody>
      </p:sp>
      <p:sp>
        <p:nvSpPr>
          <p:cNvPr id="673" name="Google Shape;673;p57"/>
          <p:cNvSpPr/>
          <p:nvPr/>
        </p:nvSpPr>
        <p:spPr>
          <a:xfrm>
            <a:off x="9543966" y="4566516"/>
            <a:ext cx="1461600" cy="285900"/>
          </a:xfrm>
          <a:prstGeom prst="rect">
            <a:avLst/>
          </a:prstGeom>
          <a:solidFill>
            <a:srgbClr val="CC000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chemeClr val="lt1"/>
                </a:solidFill>
                <a:latin typeface="Overpass"/>
                <a:ea typeface="Overpass"/>
                <a:cs typeface="Overpass"/>
                <a:sym typeface="Overpass"/>
              </a:rPr>
              <a:t>RHEL</a:t>
            </a:r>
            <a:endParaRPr sz="900">
              <a:solidFill>
                <a:srgbClr val="FFFFFF"/>
              </a:solidFill>
              <a:latin typeface="Overpass"/>
              <a:ea typeface="Overpass"/>
              <a:cs typeface="Overpass"/>
              <a:sym typeface="Overpass"/>
            </a:endParaRPr>
          </a:p>
        </p:txBody>
      </p:sp>
      <p:sp>
        <p:nvSpPr>
          <p:cNvPr id="674" name="Google Shape;674;p57"/>
          <p:cNvSpPr txBox="1"/>
          <p:nvPr/>
        </p:nvSpPr>
        <p:spPr>
          <a:xfrm>
            <a:off x="2014700" y="1838533"/>
            <a:ext cx="8218800" cy="915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400">
                <a:latin typeface="Overpass"/>
                <a:ea typeface="Overpass"/>
                <a:cs typeface="Overpass"/>
                <a:sym typeface="Overpass"/>
              </a:rPr>
              <a:t>RHEL Containers + RHEL Host = Guaranteed Portability</a:t>
            </a:r>
            <a:br>
              <a:rPr lang="en" sz="2400">
                <a:latin typeface="Overpass"/>
                <a:ea typeface="Overpass"/>
                <a:cs typeface="Overpass"/>
                <a:sym typeface="Overpass"/>
              </a:rPr>
            </a:br>
            <a:r>
              <a:rPr lang="en" sz="2400">
                <a:latin typeface="Overpass"/>
                <a:ea typeface="Overpass"/>
                <a:cs typeface="Overpass"/>
                <a:sym typeface="Overpass"/>
              </a:rPr>
              <a:t>Across Any Infrastructure </a:t>
            </a:r>
            <a:endParaRPr sz="2400">
              <a:latin typeface="Overpass"/>
              <a:ea typeface="Overpass"/>
              <a:cs typeface="Overpass"/>
              <a:sym typeface="Overpass"/>
            </a:endParaRPr>
          </a:p>
        </p:txBody>
      </p:sp>
      <p:cxnSp>
        <p:nvCxnSpPr>
          <p:cNvPr id="675" name="Google Shape;675;p57"/>
          <p:cNvCxnSpPr/>
          <p:nvPr/>
        </p:nvCxnSpPr>
        <p:spPr>
          <a:xfrm>
            <a:off x="1258800" y="4501504"/>
            <a:ext cx="9758400" cy="0"/>
          </a:xfrm>
          <a:prstGeom prst="straightConnector1">
            <a:avLst/>
          </a:prstGeom>
          <a:noFill/>
          <a:ln cap="flat" cmpd="sng" w="9525">
            <a:solidFill>
              <a:schemeClr val="dk2"/>
            </a:solidFill>
            <a:prstDash val="dot"/>
            <a:round/>
            <a:headEnd len="med" w="med" type="none"/>
            <a:tailEnd len="med" w="med" type="none"/>
          </a:ln>
        </p:spPr>
      </p:cxnSp>
      <p:sp>
        <p:nvSpPr>
          <p:cNvPr id="676" name="Google Shape;676;p5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77" name="Google Shape;677;p5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The Open </a:t>
            </a:r>
            <a:r>
              <a:rPr lang="en" sz="1200">
                <a:solidFill>
                  <a:srgbClr val="EA4335"/>
                </a:solidFill>
                <a:highlight>
                  <a:srgbClr val="FFFFFF"/>
                </a:highlight>
                <a:latin typeface="Arial"/>
                <a:ea typeface="Arial"/>
                <a:cs typeface="Arial"/>
                <a:sym typeface="Arial"/>
              </a:rPr>
              <a:t>Containers</a:t>
            </a:r>
            <a:r>
              <a:rPr lang="en" sz="1200">
                <a:solidFill>
                  <a:srgbClr val="202124"/>
                </a:solidFill>
                <a:highlight>
                  <a:srgbClr val="FFFFFF"/>
                </a:highlight>
                <a:latin typeface="Arial"/>
                <a:ea typeface="Arial"/>
                <a:cs typeface="Arial"/>
                <a:sym typeface="Arial"/>
              </a:rPr>
              <a:t> Initiative (OCI) </a:t>
            </a:r>
            <a:r>
              <a:rPr lang="en" sz="1200">
                <a:solidFill>
                  <a:srgbClr val="EA4335"/>
                </a:solidFill>
                <a:highlight>
                  <a:srgbClr val="FFFFFF"/>
                </a:highlight>
                <a:latin typeface="Arial"/>
                <a:ea typeface="Arial"/>
                <a:cs typeface="Arial"/>
                <a:sym typeface="Arial"/>
              </a:rPr>
              <a:t>Runtime Standard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8"/>
          <p:cNvSpPr txBox="1"/>
          <p:nvPr>
            <p:ph idx="12" type="sldNum"/>
          </p:nvPr>
        </p:nvSpPr>
        <p:spPr>
          <a:xfrm>
            <a:off x="251124" y="8484842"/>
            <a:ext cx="624000" cy="618900"/>
          </a:xfrm>
          <a:prstGeom prst="rect">
            <a:avLst/>
          </a:prstGeom>
          <a:noFill/>
          <a:ln>
            <a:noFill/>
          </a:ln>
        </p:spPr>
        <p:txBody>
          <a:bodyPr anchorCtr="0" anchor="ctr" bIns="24375" lIns="121900" spcFirstLastPara="1" rIns="121900" wrap="square" tIns="0">
            <a:noAutofit/>
          </a:bodyPr>
          <a:lstStyle/>
          <a:p>
            <a:pPr indent="0" lvl="0" marL="0" rtl="0" algn="l">
              <a:spcBef>
                <a:spcPts val="0"/>
              </a:spcBef>
              <a:spcAft>
                <a:spcPts val="0"/>
              </a:spcAft>
              <a:buClr>
                <a:srgbClr val="000000"/>
              </a:buClr>
              <a:buSzPts val="1500"/>
              <a:buFont typeface="Proxima Nova"/>
              <a:buNone/>
            </a:pPr>
            <a:fld id="{00000000-1234-1234-1234-123412341234}" type="slidenum">
              <a:rPr lang="en"/>
              <a:t>‹#›</a:t>
            </a:fld>
            <a:endParaRPr>
              <a:latin typeface="Proxima Nova"/>
              <a:ea typeface="Proxima Nova"/>
              <a:cs typeface="Proxima Nova"/>
              <a:sym typeface="Proxima Nova"/>
            </a:endParaRPr>
          </a:p>
        </p:txBody>
      </p:sp>
      <p:sp>
        <p:nvSpPr>
          <p:cNvPr id="684" name="Google Shape;684;p58"/>
          <p:cNvSpPr txBox="1"/>
          <p:nvPr>
            <p:ph type="title"/>
          </p:nvPr>
        </p:nvSpPr>
        <p:spPr>
          <a:xfrm>
            <a:off x="1469600" y="0"/>
            <a:ext cx="13316700" cy="1890000"/>
          </a:xfrm>
          <a:prstGeom prst="rect">
            <a:avLst/>
          </a:prstGeom>
          <a:noFill/>
          <a:ln>
            <a:noFill/>
          </a:ln>
        </p:spPr>
        <p:txBody>
          <a:bodyPr anchorCtr="0" anchor="b" bIns="121900" lIns="121900" spcFirstLastPara="1" rIns="121900" wrap="square" tIns="121900">
            <a:noAutofit/>
          </a:bodyPr>
          <a:lstStyle/>
          <a:p>
            <a:pPr indent="0" lvl="0" marL="0" rtl="0" algn="ctr">
              <a:lnSpc>
                <a:spcPct val="100000"/>
              </a:lnSpc>
              <a:spcBef>
                <a:spcPts val="0"/>
              </a:spcBef>
              <a:spcAft>
                <a:spcPts val="0"/>
              </a:spcAft>
              <a:buSzPts val="1900"/>
              <a:buNone/>
            </a:pPr>
            <a:r>
              <a:rPr lang="en"/>
              <a:t>DEVOPS WITH CONTAINERS</a:t>
            </a:r>
            <a:endParaRPr/>
          </a:p>
        </p:txBody>
      </p:sp>
      <p:pic>
        <p:nvPicPr>
          <p:cNvPr descr="Icon_RH_Hardware_Storage-A-Single_RGB_Flat.png" id="685" name="Google Shape;685;p58"/>
          <p:cNvPicPr preferRelativeResize="0"/>
          <p:nvPr/>
        </p:nvPicPr>
        <p:blipFill rotWithShape="1">
          <a:blip r:embed="rId3">
            <a:alphaModFix/>
          </a:blip>
          <a:srcRect b="0" l="0" r="0" t="0"/>
          <a:stretch/>
        </p:blipFill>
        <p:spPr>
          <a:xfrm>
            <a:off x="3283145" y="3650144"/>
            <a:ext cx="740915" cy="392397"/>
          </a:xfrm>
          <a:prstGeom prst="rect">
            <a:avLst/>
          </a:prstGeom>
          <a:noFill/>
          <a:ln>
            <a:noFill/>
          </a:ln>
        </p:spPr>
      </p:pic>
      <p:sp>
        <p:nvSpPr>
          <p:cNvPr id="686" name="Google Shape;686;p58"/>
          <p:cNvSpPr txBox="1"/>
          <p:nvPr/>
        </p:nvSpPr>
        <p:spPr>
          <a:xfrm>
            <a:off x="2949179" y="4432004"/>
            <a:ext cx="1408800" cy="5685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source</a:t>
            </a:r>
            <a:br>
              <a:rPr b="0" i="0" lang="en" sz="1600" u="none" cap="none" strike="noStrike">
                <a:solidFill>
                  <a:srgbClr val="000000"/>
                </a:solidFill>
                <a:latin typeface="Proxima Nova"/>
                <a:ea typeface="Proxima Nova"/>
                <a:cs typeface="Proxima Nova"/>
                <a:sym typeface="Proxima Nova"/>
              </a:rPr>
            </a:br>
            <a:r>
              <a:rPr b="0" i="0" lang="en" sz="1600" u="none" cap="none" strike="noStrike">
                <a:solidFill>
                  <a:srgbClr val="000000"/>
                </a:solidFill>
                <a:latin typeface="Proxima Nova"/>
                <a:ea typeface="Proxima Nova"/>
                <a:cs typeface="Proxima Nova"/>
                <a:sym typeface="Proxima Nova"/>
              </a:rPr>
              <a:t>repository</a:t>
            </a:r>
            <a:endParaRPr b="0" i="0" sz="1600" u="none" cap="none" strike="noStrike">
              <a:solidFill>
                <a:srgbClr val="000000"/>
              </a:solidFill>
              <a:latin typeface="Proxima Nova"/>
              <a:ea typeface="Proxima Nova"/>
              <a:cs typeface="Proxima Nova"/>
              <a:sym typeface="Proxima Nova"/>
            </a:endParaRPr>
          </a:p>
        </p:txBody>
      </p:sp>
      <p:pic>
        <p:nvPicPr>
          <p:cNvPr descr="Icon_RH_People_Adult-VNeck_RGB_Flat.png" id="687" name="Google Shape;687;p58"/>
          <p:cNvPicPr preferRelativeResize="0"/>
          <p:nvPr/>
        </p:nvPicPr>
        <p:blipFill rotWithShape="1">
          <a:blip r:embed="rId4">
            <a:alphaModFix/>
          </a:blip>
          <a:srcRect b="0" l="0" r="0" t="0"/>
          <a:stretch/>
        </p:blipFill>
        <p:spPr>
          <a:xfrm>
            <a:off x="1777733" y="3430469"/>
            <a:ext cx="488747" cy="755371"/>
          </a:xfrm>
          <a:prstGeom prst="rect">
            <a:avLst/>
          </a:prstGeom>
          <a:noFill/>
          <a:ln>
            <a:noFill/>
          </a:ln>
        </p:spPr>
      </p:pic>
      <p:cxnSp>
        <p:nvCxnSpPr>
          <p:cNvPr id="688" name="Google Shape;688;p58"/>
          <p:cNvCxnSpPr/>
          <p:nvPr/>
        </p:nvCxnSpPr>
        <p:spPr>
          <a:xfrm>
            <a:off x="2557413" y="3849680"/>
            <a:ext cx="504300" cy="0"/>
          </a:xfrm>
          <a:prstGeom prst="straightConnector1">
            <a:avLst/>
          </a:prstGeom>
          <a:noFill/>
          <a:ln cap="flat" cmpd="sng" w="9525">
            <a:solidFill>
              <a:srgbClr val="666666"/>
            </a:solidFill>
            <a:prstDash val="solid"/>
            <a:round/>
            <a:headEnd len="sm" w="sm" type="none"/>
            <a:tailEnd len="med" w="med" type="triangle"/>
          </a:ln>
        </p:spPr>
      </p:cxnSp>
      <p:pic>
        <p:nvPicPr>
          <p:cNvPr descr="Icon_RH_Object_Gear-Group_RGB_Flat.png" id="689" name="Google Shape;689;p58"/>
          <p:cNvPicPr preferRelativeResize="0"/>
          <p:nvPr/>
        </p:nvPicPr>
        <p:blipFill rotWithShape="1">
          <a:blip r:embed="rId5">
            <a:alphaModFix/>
          </a:blip>
          <a:srcRect b="0" l="0" r="0" t="0"/>
          <a:stretch/>
        </p:blipFill>
        <p:spPr>
          <a:xfrm>
            <a:off x="4800967" y="3446608"/>
            <a:ext cx="740915" cy="799470"/>
          </a:xfrm>
          <a:prstGeom prst="rect">
            <a:avLst/>
          </a:prstGeom>
          <a:noFill/>
          <a:ln>
            <a:noFill/>
          </a:ln>
        </p:spPr>
      </p:pic>
      <p:cxnSp>
        <p:nvCxnSpPr>
          <p:cNvPr id="690" name="Google Shape;690;p58"/>
          <p:cNvCxnSpPr/>
          <p:nvPr/>
        </p:nvCxnSpPr>
        <p:spPr>
          <a:xfrm>
            <a:off x="4198507" y="3849680"/>
            <a:ext cx="504300" cy="0"/>
          </a:xfrm>
          <a:prstGeom prst="straightConnector1">
            <a:avLst/>
          </a:prstGeom>
          <a:noFill/>
          <a:ln cap="flat" cmpd="sng" w="9525">
            <a:solidFill>
              <a:srgbClr val="666666"/>
            </a:solidFill>
            <a:prstDash val="solid"/>
            <a:round/>
            <a:headEnd len="sm" w="sm" type="none"/>
            <a:tailEnd len="med" w="med" type="triangle"/>
          </a:ln>
        </p:spPr>
      </p:cxnSp>
      <p:sp>
        <p:nvSpPr>
          <p:cNvPr id="691" name="Google Shape;691;p58"/>
          <p:cNvSpPr txBox="1"/>
          <p:nvPr/>
        </p:nvSpPr>
        <p:spPr>
          <a:xfrm>
            <a:off x="4426176" y="4432004"/>
            <a:ext cx="1408800" cy="45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CI/CD</a:t>
            </a:r>
            <a:br>
              <a:rPr b="0" i="0" lang="en" sz="1600" u="none" cap="none" strike="noStrike">
                <a:solidFill>
                  <a:srgbClr val="000000"/>
                </a:solidFill>
                <a:latin typeface="Proxima Nova"/>
                <a:ea typeface="Proxima Nova"/>
                <a:cs typeface="Proxima Nova"/>
                <a:sym typeface="Proxima Nova"/>
              </a:rPr>
            </a:br>
            <a:r>
              <a:rPr b="0" i="0" lang="en" sz="1600" u="none" cap="none" strike="noStrike">
                <a:solidFill>
                  <a:srgbClr val="000000"/>
                </a:solidFill>
                <a:latin typeface="Proxima Nova"/>
                <a:ea typeface="Proxima Nova"/>
                <a:cs typeface="Proxima Nova"/>
                <a:sym typeface="Proxima Nova"/>
              </a:rPr>
              <a:t>engine</a:t>
            </a:r>
            <a:endParaRPr b="0" i="0" sz="1600" u="none" cap="none" strike="noStrike">
              <a:solidFill>
                <a:srgbClr val="000000"/>
              </a:solidFill>
              <a:latin typeface="Proxima Nova"/>
              <a:ea typeface="Proxima Nova"/>
              <a:cs typeface="Proxima Nova"/>
              <a:sym typeface="Proxima Nova"/>
            </a:endParaRPr>
          </a:p>
        </p:txBody>
      </p:sp>
      <p:cxnSp>
        <p:nvCxnSpPr>
          <p:cNvPr id="692" name="Google Shape;692;p58"/>
          <p:cNvCxnSpPr/>
          <p:nvPr/>
        </p:nvCxnSpPr>
        <p:spPr>
          <a:xfrm>
            <a:off x="5757544" y="3849680"/>
            <a:ext cx="504300" cy="0"/>
          </a:xfrm>
          <a:prstGeom prst="straightConnector1">
            <a:avLst/>
          </a:prstGeom>
          <a:noFill/>
          <a:ln cap="flat" cmpd="sng" w="9525">
            <a:solidFill>
              <a:srgbClr val="666666"/>
            </a:solidFill>
            <a:prstDash val="solid"/>
            <a:round/>
            <a:headEnd len="sm" w="sm" type="none"/>
            <a:tailEnd len="med" w="med" type="triangle"/>
          </a:ln>
        </p:spPr>
      </p:cxnSp>
      <p:sp>
        <p:nvSpPr>
          <p:cNvPr id="693" name="Google Shape;693;p58"/>
          <p:cNvSpPr txBox="1"/>
          <p:nvPr/>
        </p:nvSpPr>
        <p:spPr>
          <a:xfrm>
            <a:off x="1308100" y="4432004"/>
            <a:ext cx="1408800" cy="3924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dev</a:t>
            </a:r>
            <a:endParaRPr b="0" i="0" sz="1600" u="none" cap="none" strike="noStrike">
              <a:solidFill>
                <a:srgbClr val="000000"/>
              </a:solidFill>
              <a:latin typeface="Proxima Nova"/>
              <a:ea typeface="Proxima Nova"/>
              <a:cs typeface="Proxima Nova"/>
              <a:sym typeface="Proxima Nova"/>
            </a:endParaRPr>
          </a:p>
        </p:txBody>
      </p:sp>
      <p:pic>
        <p:nvPicPr>
          <p:cNvPr descr="Icon_RH_Software_Container-App_RGB_Flat.png" id="694" name="Google Shape;694;p58"/>
          <p:cNvPicPr preferRelativeResize="0"/>
          <p:nvPr/>
        </p:nvPicPr>
        <p:blipFill rotWithShape="1">
          <a:blip r:embed="rId6">
            <a:alphaModFix/>
          </a:blip>
          <a:srcRect b="0" l="0" r="0" t="0"/>
          <a:stretch/>
        </p:blipFill>
        <p:spPr>
          <a:xfrm>
            <a:off x="6444914" y="3565828"/>
            <a:ext cx="565480" cy="561030"/>
          </a:xfrm>
          <a:prstGeom prst="rect">
            <a:avLst/>
          </a:prstGeom>
          <a:noFill/>
          <a:ln>
            <a:noFill/>
          </a:ln>
        </p:spPr>
      </p:pic>
      <p:sp>
        <p:nvSpPr>
          <p:cNvPr id="695" name="Google Shape;695;p58"/>
          <p:cNvSpPr txBox="1"/>
          <p:nvPr/>
        </p:nvSpPr>
        <p:spPr>
          <a:xfrm>
            <a:off x="6025233" y="4432004"/>
            <a:ext cx="1408800" cy="4503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container</a:t>
            </a:r>
            <a:endParaRPr b="0" i="0" sz="1600" u="none" cap="none" strike="noStrike">
              <a:solidFill>
                <a:srgbClr val="000000"/>
              </a:solidFill>
              <a:latin typeface="Proxima Nova"/>
              <a:ea typeface="Proxima Nova"/>
              <a:cs typeface="Proxima Nova"/>
              <a:sym typeface="Proxima Nova"/>
            </a:endParaRPr>
          </a:p>
        </p:txBody>
      </p:sp>
      <p:pic>
        <p:nvPicPr>
          <p:cNvPr descr="Icon_RH_Software_Container-Deployed_RGB_Flat.png" id="696" name="Google Shape;696;p58"/>
          <p:cNvPicPr preferRelativeResize="0"/>
          <p:nvPr/>
        </p:nvPicPr>
        <p:blipFill rotWithShape="1">
          <a:blip r:embed="rId7">
            <a:alphaModFix/>
          </a:blip>
          <a:srcRect b="0" l="0" r="0" t="0"/>
          <a:stretch/>
        </p:blipFill>
        <p:spPr>
          <a:xfrm>
            <a:off x="8189728" y="1965900"/>
            <a:ext cx="513304" cy="845470"/>
          </a:xfrm>
          <a:prstGeom prst="rect">
            <a:avLst/>
          </a:prstGeom>
          <a:noFill/>
          <a:ln>
            <a:noFill/>
          </a:ln>
        </p:spPr>
      </p:pic>
      <p:pic>
        <p:nvPicPr>
          <p:cNvPr descr="Icon_RH_Software_Container-Deployed-Cloud_RGB_Flat.png" id="697" name="Google Shape;697;p58"/>
          <p:cNvPicPr preferRelativeResize="0"/>
          <p:nvPr/>
        </p:nvPicPr>
        <p:blipFill rotWithShape="1">
          <a:blip r:embed="rId8">
            <a:alphaModFix/>
          </a:blip>
          <a:srcRect b="0" l="0" r="0" t="0"/>
          <a:stretch/>
        </p:blipFill>
        <p:spPr>
          <a:xfrm>
            <a:off x="8050171" y="4943231"/>
            <a:ext cx="792418" cy="845470"/>
          </a:xfrm>
          <a:prstGeom prst="rect">
            <a:avLst/>
          </a:prstGeom>
          <a:noFill/>
          <a:ln>
            <a:noFill/>
          </a:ln>
        </p:spPr>
      </p:pic>
      <p:pic>
        <p:nvPicPr>
          <p:cNvPr descr="Icon_RH_Software_Container-Deployed-Virtual_RGB_Flat.png" id="698" name="Google Shape;698;p58"/>
          <p:cNvPicPr preferRelativeResize="0"/>
          <p:nvPr/>
        </p:nvPicPr>
        <p:blipFill rotWithShape="1">
          <a:blip r:embed="rId9">
            <a:alphaModFix/>
          </a:blip>
          <a:srcRect b="0" l="0" r="0" t="0"/>
          <a:stretch/>
        </p:blipFill>
        <p:spPr>
          <a:xfrm>
            <a:off x="8177147" y="2958344"/>
            <a:ext cx="538467" cy="845470"/>
          </a:xfrm>
          <a:prstGeom prst="rect">
            <a:avLst/>
          </a:prstGeom>
          <a:noFill/>
          <a:ln>
            <a:noFill/>
          </a:ln>
        </p:spPr>
      </p:pic>
      <p:pic>
        <p:nvPicPr>
          <p:cNvPr descr="Icon_RH_Software_Container-Deployed-Cloud_RGB_Flat.png" id="699" name="Google Shape;699;p58"/>
          <p:cNvPicPr preferRelativeResize="0"/>
          <p:nvPr/>
        </p:nvPicPr>
        <p:blipFill rotWithShape="1">
          <a:blip r:embed="rId8">
            <a:alphaModFix/>
          </a:blip>
          <a:srcRect b="0" l="0" r="0" t="0"/>
          <a:stretch/>
        </p:blipFill>
        <p:spPr>
          <a:xfrm>
            <a:off x="8050171" y="3950788"/>
            <a:ext cx="792418" cy="845470"/>
          </a:xfrm>
          <a:prstGeom prst="rect">
            <a:avLst/>
          </a:prstGeom>
          <a:noFill/>
          <a:ln>
            <a:noFill/>
          </a:ln>
        </p:spPr>
      </p:pic>
      <p:cxnSp>
        <p:nvCxnSpPr>
          <p:cNvPr id="700" name="Google Shape;700;p58"/>
          <p:cNvCxnSpPr/>
          <p:nvPr/>
        </p:nvCxnSpPr>
        <p:spPr>
          <a:xfrm flipH="1" rot="10800000">
            <a:off x="7237314" y="3587120"/>
            <a:ext cx="480300" cy="277500"/>
          </a:xfrm>
          <a:prstGeom prst="straightConnector1">
            <a:avLst/>
          </a:prstGeom>
          <a:noFill/>
          <a:ln cap="flat" cmpd="sng" w="9525">
            <a:solidFill>
              <a:srgbClr val="666666"/>
            </a:solidFill>
            <a:prstDash val="solid"/>
            <a:round/>
            <a:headEnd len="sm" w="sm" type="none"/>
            <a:tailEnd len="med" w="med" type="triangle"/>
          </a:ln>
        </p:spPr>
      </p:cxnSp>
      <p:cxnSp>
        <p:nvCxnSpPr>
          <p:cNvPr id="701" name="Google Shape;701;p58"/>
          <p:cNvCxnSpPr/>
          <p:nvPr/>
        </p:nvCxnSpPr>
        <p:spPr>
          <a:xfrm>
            <a:off x="7235847" y="3863329"/>
            <a:ext cx="480300" cy="277500"/>
          </a:xfrm>
          <a:prstGeom prst="straightConnector1">
            <a:avLst/>
          </a:prstGeom>
          <a:noFill/>
          <a:ln cap="flat" cmpd="sng" w="9525">
            <a:solidFill>
              <a:srgbClr val="666666"/>
            </a:solidFill>
            <a:prstDash val="solid"/>
            <a:round/>
            <a:headEnd len="sm" w="sm" type="none"/>
            <a:tailEnd len="med" w="med" type="triangle"/>
          </a:ln>
        </p:spPr>
      </p:cxnSp>
      <p:cxnSp>
        <p:nvCxnSpPr>
          <p:cNvPr id="702" name="Google Shape;702;p58"/>
          <p:cNvCxnSpPr/>
          <p:nvPr/>
        </p:nvCxnSpPr>
        <p:spPr>
          <a:xfrm>
            <a:off x="7237328" y="3863329"/>
            <a:ext cx="449700" cy="779100"/>
          </a:xfrm>
          <a:prstGeom prst="straightConnector1">
            <a:avLst/>
          </a:prstGeom>
          <a:noFill/>
          <a:ln cap="flat" cmpd="sng" w="9525">
            <a:solidFill>
              <a:srgbClr val="666666"/>
            </a:solidFill>
            <a:prstDash val="solid"/>
            <a:round/>
            <a:headEnd len="sm" w="sm" type="none"/>
            <a:tailEnd len="med" w="med" type="triangle"/>
          </a:ln>
        </p:spPr>
      </p:cxnSp>
      <p:cxnSp>
        <p:nvCxnSpPr>
          <p:cNvPr id="703" name="Google Shape;703;p58"/>
          <p:cNvCxnSpPr/>
          <p:nvPr/>
        </p:nvCxnSpPr>
        <p:spPr>
          <a:xfrm flipH="1" rot="10800000">
            <a:off x="7245941" y="3077011"/>
            <a:ext cx="449700" cy="779100"/>
          </a:xfrm>
          <a:prstGeom prst="straightConnector1">
            <a:avLst/>
          </a:prstGeom>
          <a:noFill/>
          <a:ln cap="flat" cmpd="sng" w="9525">
            <a:solidFill>
              <a:srgbClr val="666666"/>
            </a:solidFill>
            <a:prstDash val="solid"/>
            <a:round/>
            <a:headEnd len="sm" w="sm" type="none"/>
            <a:tailEnd len="med" w="med" type="triangle"/>
          </a:ln>
        </p:spPr>
      </p:cxnSp>
      <p:sp>
        <p:nvSpPr>
          <p:cNvPr id="704" name="Google Shape;704;p58"/>
          <p:cNvSpPr txBox="1"/>
          <p:nvPr/>
        </p:nvSpPr>
        <p:spPr>
          <a:xfrm>
            <a:off x="8924629" y="2099196"/>
            <a:ext cx="1366800" cy="38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physical</a:t>
            </a:r>
            <a:endParaRPr b="0" i="0" sz="1900" u="none" cap="none" strike="noStrike">
              <a:solidFill>
                <a:srgbClr val="000000"/>
              </a:solidFill>
              <a:latin typeface="Proxima Nova"/>
              <a:ea typeface="Proxima Nova"/>
              <a:cs typeface="Proxima Nova"/>
              <a:sym typeface="Proxima Nova"/>
            </a:endParaRPr>
          </a:p>
        </p:txBody>
      </p:sp>
      <p:sp>
        <p:nvSpPr>
          <p:cNvPr id="705" name="Google Shape;705;p58"/>
          <p:cNvSpPr txBox="1"/>
          <p:nvPr/>
        </p:nvSpPr>
        <p:spPr>
          <a:xfrm>
            <a:off x="8924629" y="3159308"/>
            <a:ext cx="1366800" cy="38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virtual</a:t>
            </a:r>
            <a:endParaRPr b="0" i="0" sz="1900" u="none" cap="none" strike="noStrike">
              <a:solidFill>
                <a:srgbClr val="000000"/>
              </a:solidFill>
              <a:latin typeface="Proxima Nova"/>
              <a:ea typeface="Proxima Nova"/>
              <a:cs typeface="Proxima Nova"/>
              <a:sym typeface="Proxima Nova"/>
            </a:endParaRPr>
          </a:p>
        </p:txBody>
      </p:sp>
      <p:sp>
        <p:nvSpPr>
          <p:cNvPr id="706" name="Google Shape;706;p58"/>
          <p:cNvSpPr txBox="1"/>
          <p:nvPr/>
        </p:nvSpPr>
        <p:spPr>
          <a:xfrm>
            <a:off x="8924629" y="4156184"/>
            <a:ext cx="1776300" cy="38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private cloud</a:t>
            </a:r>
            <a:endParaRPr b="0" i="0" sz="1900" u="none" cap="none" strike="noStrike">
              <a:solidFill>
                <a:srgbClr val="000000"/>
              </a:solidFill>
              <a:latin typeface="Proxima Nova"/>
              <a:ea typeface="Proxima Nova"/>
              <a:cs typeface="Proxima Nova"/>
              <a:sym typeface="Proxima Nova"/>
            </a:endParaRPr>
          </a:p>
        </p:txBody>
      </p:sp>
      <p:sp>
        <p:nvSpPr>
          <p:cNvPr id="707" name="Google Shape;707;p58"/>
          <p:cNvSpPr txBox="1"/>
          <p:nvPr/>
        </p:nvSpPr>
        <p:spPr>
          <a:xfrm>
            <a:off x="8924629" y="5235114"/>
            <a:ext cx="1924800" cy="3849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Proxima Nova"/>
                <a:ea typeface="Proxima Nova"/>
                <a:cs typeface="Proxima Nova"/>
                <a:sym typeface="Proxima Nova"/>
              </a:rPr>
              <a:t>public cloud</a:t>
            </a:r>
            <a:endParaRPr b="0" i="0" sz="19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13" name="Google Shape;713;p59"/>
          <p:cNvSpPr txBox="1"/>
          <p:nvPr/>
        </p:nvSpPr>
        <p:spPr>
          <a:xfrm>
            <a:off x="1069432" y="3755967"/>
            <a:ext cx="3214800" cy="2177100"/>
          </a:xfrm>
          <a:prstGeom prst="rect">
            <a:avLst/>
          </a:prstGeom>
          <a:solidFill>
            <a:srgbClr val="43434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rgbClr val="FFFFFF"/>
                </a:solidFill>
                <a:latin typeface="Proxima Nova"/>
                <a:ea typeface="Proxima Nova"/>
                <a:cs typeface="Proxima Nova"/>
                <a:sym typeface="Proxima Nova"/>
              </a:rPr>
              <a:t>App Developers</a:t>
            </a:r>
            <a:endParaRPr b="1" sz="19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Faster, more consistent deployments</a:t>
            </a:r>
            <a:endParaRPr sz="16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Better application scalability</a:t>
            </a:r>
            <a:endParaRPr sz="16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Better application isolation</a:t>
            </a:r>
            <a:endParaRPr sz="1600">
              <a:solidFill>
                <a:srgbClr val="FFFFFF"/>
              </a:solidFill>
              <a:latin typeface="Proxima Nova"/>
              <a:ea typeface="Proxima Nova"/>
              <a:cs typeface="Proxima Nova"/>
              <a:sym typeface="Proxima Nova"/>
            </a:endParaRPr>
          </a:p>
        </p:txBody>
      </p:sp>
      <p:sp>
        <p:nvSpPr>
          <p:cNvPr id="714" name="Google Shape;714;p59"/>
          <p:cNvSpPr txBox="1"/>
          <p:nvPr/>
        </p:nvSpPr>
        <p:spPr>
          <a:xfrm>
            <a:off x="4383640" y="3755967"/>
            <a:ext cx="3320100" cy="2177100"/>
          </a:xfrm>
          <a:prstGeom prst="rect">
            <a:avLst/>
          </a:prstGeom>
          <a:solidFill>
            <a:srgbClr val="434343"/>
          </a:solid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1900">
                <a:solidFill>
                  <a:srgbClr val="FFFFFF"/>
                </a:solidFill>
                <a:latin typeface="Proxima Nova"/>
                <a:ea typeface="Proxima Nova"/>
                <a:cs typeface="Proxima Nova"/>
                <a:sym typeface="Proxima Nova"/>
              </a:rPr>
              <a:t>I.T. Architects</a:t>
            </a:r>
            <a:endParaRPr b="1" sz="19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Faster scale out</a:t>
            </a:r>
            <a:endParaRPr sz="16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Shorter test cycles</a:t>
            </a:r>
            <a:endParaRPr sz="1600">
              <a:solidFill>
                <a:srgbClr val="FFFFFF"/>
              </a:solidFill>
              <a:latin typeface="Proxima Nova"/>
              <a:ea typeface="Proxima Nova"/>
              <a:cs typeface="Proxima Nova"/>
              <a:sym typeface="Proxima Nova"/>
            </a:endParaRPr>
          </a:p>
          <a:p>
            <a:pPr indent="-406400" lvl="0" marL="609600" rtl="0" algn="l">
              <a:spcBef>
                <a:spcPts val="0"/>
              </a:spcBef>
              <a:spcAft>
                <a:spcPts val="0"/>
              </a:spcAft>
              <a:buClr>
                <a:srgbClr val="FFFFFF"/>
              </a:buClr>
              <a:buSzPts val="1600"/>
              <a:buFont typeface="Proxima Nova"/>
              <a:buAutoNum type="arabicPeriod"/>
            </a:pPr>
            <a:r>
              <a:rPr lang="en" sz="1600">
                <a:solidFill>
                  <a:srgbClr val="FFFFFF"/>
                </a:solidFill>
                <a:latin typeface="Proxima Nova"/>
                <a:ea typeface="Proxima Nova"/>
                <a:cs typeface="Proxima Nova"/>
                <a:sym typeface="Proxima Nova"/>
              </a:rPr>
              <a:t>Fewer deployment errors</a:t>
            </a:r>
            <a:endParaRPr sz="16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FFFFFF"/>
              </a:solidFill>
              <a:latin typeface="Proxima Nova"/>
              <a:ea typeface="Proxima Nova"/>
              <a:cs typeface="Proxima Nova"/>
              <a:sym typeface="Proxima Nova"/>
            </a:endParaRPr>
          </a:p>
        </p:txBody>
      </p:sp>
      <p:sp>
        <p:nvSpPr>
          <p:cNvPr id="715" name="Google Shape;715;p59"/>
          <p:cNvSpPr txBox="1"/>
          <p:nvPr/>
        </p:nvSpPr>
        <p:spPr>
          <a:xfrm>
            <a:off x="7802805" y="3755967"/>
            <a:ext cx="3320100" cy="2177100"/>
          </a:xfrm>
          <a:prstGeom prst="rect">
            <a:avLst/>
          </a:prstGeom>
          <a:solidFill>
            <a:srgbClr val="434343"/>
          </a:solid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b="1" lang="en" sz="1900">
                <a:solidFill>
                  <a:schemeClr val="lt1"/>
                </a:solidFill>
                <a:latin typeface="Proxima Nova"/>
                <a:ea typeface="Proxima Nova"/>
                <a:cs typeface="Proxima Nova"/>
                <a:sym typeface="Proxima Nova"/>
              </a:rPr>
              <a:t>I.T. Operations</a:t>
            </a:r>
            <a:endParaRPr b="1" sz="1900">
              <a:solidFill>
                <a:schemeClr val="lt1"/>
              </a:solidFill>
              <a:latin typeface="Proxima Nova"/>
              <a:ea typeface="Proxima Nova"/>
              <a:cs typeface="Proxima Nova"/>
              <a:sym typeface="Proxima Nova"/>
            </a:endParaRPr>
          </a:p>
          <a:p>
            <a:pPr indent="-406400" lvl="0" marL="609600" rtl="0" algn="l">
              <a:spcBef>
                <a:spcPts val="0"/>
              </a:spcBef>
              <a:spcAft>
                <a:spcPts val="0"/>
              </a:spcAft>
              <a:buClr>
                <a:schemeClr val="lt1"/>
              </a:buClr>
              <a:buSzPts val="1600"/>
              <a:buFont typeface="Proxima Nova"/>
              <a:buAutoNum type="arabicPeriod"/>
            </a:pPr>
            <a:r>
              <a:rPr lang="en" sz="1600">
                <a:solidFill>
                  <a:schemeClr val="lt1"/>
                </a:solidFill>
                <a:latin typeface="Proxima Nova"/>
                <a:ea typeface="Proxima Nova"/>
                <a:cs typeface="Proxima Nova"/>
                <a:sym typeface="Proxima Nova"/>
              </a:rPr>
              <a:t>Higher quality releases</a:t>
            </a:r>
            <a:endParaRPr sz="1600">
              <a:solidFill>
                <a:schemeClr val="lt1"/>
              </a:solidFill>
              <a:latin typeface="Proxima Nova"/>
              <a:ea typeface="Proxima Nova"/>
              <a:cs typeface="Proxima Nova"/>
              <a:sym typeface="Proxima Nova"/>
            </a:endParaRPr>
          </a:p>
          <a:p>
            <a:pPr indent="-406400" lvl="0" marL="609600" rtl="0" algn="l">
              <a:spcBef>
                <a:spcPts val="0"/>
              </a:spcBef>
              <a:spcAft>
                <a:spcPts val="0"/>
              </a:spcAft>
              <a:buClr>
                <a:schemeClr val="lt1"/>
              </a:buClr>
              <a:buSzPts val="1600"/>
              <a:buFont typeface="Proxima Nova"/>
              <a:buAutoNum type="arabicPeriod"/>
            </a:pPr>
            <a:r>
              <a:rPr lang="en" sz="1600">
                <a:solidFill>
                  <a:schemeClr val="lt1"/>
                </a:solidFill>
                <a:latin typeface="Proxima Nova"/>
                <a:ea typeface="Proxima Nova"/>
                <a:cs typeface="Proxima Nova"/>
                <a:sym typeface="Proxima Nova"/>
              </a:rPr>
              <a:t>Efficient replacement of full virtual machines in production</a:t>
            </a:r>
            <a:endParaRPr sz="1600">
              <a:solidFill>
                <a:schemeClr val="lt1"/>
              </a:solidFill>
              <a:latin typeface="Proxima Nova"/>
              <a:ea typeface="Proxima Nova"/>
              <a:cs typeface="Proxima Nova"/>
              <a:sym typeface="Proxima Nova"/>
            </a:endParaRPr>
          </a:p>
          <a:p>
            <a:pPr indent="-406400" lvl="0" marL="609600" rtl="0" algn="l">
              <a:spcBef>
                <a:spcPts val="0"/>
              </a:spcBef>
              <a:spcAft>
                <a:spcPts val="0"/>
              </a:spcAft>
              <a:buClr>
                <a:schemeClr val="lt1"/>
              </a:buClr>
              <a:buSzPts val="1600"/>
              <a:buFont typeface="Proxima Nova"/>
              <a:buAutoNum type="arabicPeriod"/>
            </a:pPr>
            <a:r>
              <a:rPr lang="en" sz="1600">
                <a:solidFill>
                  <a:schemeClr val="lt1"/>
                </a:solidFill>
                <a:latin typeface="Proxima Nova"/>
                <a:ea typeface="Proxima Nova"/>
                <a:cs typeface="Proxima Nova"/>
                <a:sym typeface="Proxima Nova"/>
              </a:rPr>
              <a:t>Easier application management</a:t>
            </a:r>
            <a:endParaRPr sz="16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b="1" sz="1900">
              <a:solidFill>
                <a:srgbClr val="FFFFFF"/>
              </a:solidFill>
              <a:latin typeface="Proxima Nova"/>
              <a:ea typeface="Proxima Nova"/>
              <a:cs typeface="Proxima Nova"/>
              <a:sym typeface="Proxima Nova"/>
            </a:endParaRPr>
          </a:p>
        </p:txBody>
      </p:sp>
      <p:pic>
        <p:nvPicPr>
          <p:cNvPr id="716" name="Google Shape;716;p59"/>
          <p:cNvPicPr preferRelativeResize="0"/>
          <p:nvPr/>
        </p:nvPicPr>
        <p:blipFill>
          <a:blip r:embed="rId3">
            <a:alphaModFix/>
          </a:blip>
          <a:stretch>
            <a:fillRect/>
          </a:stretch>
        </p:blipFill>
        <p:spPr>
          <a:xfrm>
            <a:off x="1069417" y="2069033"/>
            <a:ext cx="3214790" cy="1685514"/>
          </a:xfrm>
          <a:prstGeom prst="rect">
            <a:avLst/>
          </a:prstGeom>
          <a:noFill/>
          <a:ln>
            <a:noFill/>
          </a:ln>
        </p:spPr>
      </p:pic>
      <p:pic>
        <p:nvPicPr>
          <p:cNvPr id="717" name="Google Shape;717;p59"/>
          <p:cNvPicPr preferRelativeResize="0"/>
          <p:nvPr/>
        </p:nvPicPr>
        <p:blipFill>
          <a:blip r:embed="rId4">
            <a:alphaModFix/>
          </a:blip>
          <a:stretch>
            <a:fillRect/>
          </a:stretch>
        </p:blipFill>
        <p:spPr>
          <a:xfrm>
            <a:off x="4383676" y="2070464"/>
            <a:ext cx="3319776" cy="1685514"/>
          </a:xfrm>
          <a:prstGeom prst="rect">
            <a:avLst/>
          </a:prstGeom>
          <a:noFill/>
          <a:ln>
            <a:noFill/>
          </a:ln>
        </p:spPr>
      </p:pic>
      <p:pic>
        <p:nvPicPr>
          <p:cNvPr id="718" name="Google Shape;718;p59"/>
          <p:cNvPicPr preferRelativeResize="0"/>
          <p:nvPr/>
        </p:nvPicPr>
        <p:blipFill>
          <a:blip r:embed="rId5">
            <a:alphaModFix/>
          </a:blip>
          <a:stretch>
            <a:fillRect/>
          </a:stretch>
        </p:blipFill>
        <p:spPr>
          <a:xfrm>
            <a:off x="7802807" y="2070437"/>
            <a:ext cx="3319776" cy="1685542"/>
          </a:xfrm>
          <a:prstGeom prst="rect">
            <a:avLst/>
          </a:prstGeom>
          <a:noFill/>
          <a:ln>
            <a:noFill/>
          </a:ln>
        </p:spPr>
      </p:pic>
      <p:sp>
        <p:nvSpPr>
          <p:cNvPr id="719" name="Google Shape;719;p59"/>
          <p:cNvSpPr txBox="1"/>
          <p:nvPr>
            <p:ph type="title"/>
          </p:nvPr>
        </p:nvSpPr>
        <p:spPr>
          <a:xfrm>
            <a:off x="1102200" y="304800"/>
            <a:ext cx="9987600" cy="141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000">
                <a:solidFill>
                  <a:srgbClr val="434343"/>
                </a:solidFill>
              </a:rPr>
              <a:t>Container benefits across teams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Container Runtimes</a:t>
            </a:r>
            <a:endParaRPr/>
          </a:p>
          <a:p>
            <a:pPr indent="0" lvl="0" marL="0" rtl="0" algn="ctr">
              <a:spcBef>
                <a:spcPts val="0"/>
              </a:spcBef>
              <a:spcAft>
                <a:spcPts val="0"/>
              </a:spcAft>
              <a:buNone/>
            </a:pPr>
            <a:r>
              <a:rPr lang="en"/>
              <a:t>(CNCF)</a:t>
            </a:r>
            <a:endParaRPr/>
          </a:p>
        </p:txBody>
      </p:sp>
      <p:sp>
        <p:nvSpPr>
          <p:cNvPr id="725" name="Google Shape;725;p6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26" name="Google Shape;726;p6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500">
                <a:solidFill>
                  <a:srgbClr val="1A0DAB"/>
                </a:solidFill>
                <a:highlight>
                  <a:srgbClr val="FFFFFF"/>
                </a:highlight>
                <a:uFill>
                  <a:noFill/>
                </a:uFill>
                <a:latin typeface="Arial"/>
                <a:ea typeface="Arial"/>
                <a:cs typeface="Arial"/>
                <a:sym typeface="Arial"/>
                <a:hlinkClick r:id="rId3">
                  <a:extLst>
                    <a:ext uri="{A12FA001-AC4F-418D-AE19-62706E023703}">
                      <ahyp:hlinkClr val="tx"/>
                    </a:ext>
                  </a:extLst>
                </a:hlinkClick>
              </a:rPr>
              <a:t>Cloud Native Computing Foundation</a:t>
            </a:r>
            <a:endParaRPr/>
          </a:p>
        </p:txBody>
      </p:sp>
      <p:pic>
        <p:nvPicPr>
          <p:cNvPr id="727" name="Google Shape;727;p60"/>
          <p:cNvPicPr preferRelativeResize="0"/>
          <p:nvPr/>
        </p:nvPicPr>
        <p:blipFill>
          <a:blip r:embed="rId4">
            <a:alphaModFix/>
          </a:blip>
          <a:stretch>
            <a:fillRect/>
          </a:stretch>
        </p:blipFill>
        <p:spPr>
          <a:xfrm>
            <a:off x="1547200" y="1988050"/>
            <a:ext cx="9097596" cy="3950956"/>
          </a:xfrm>
          <a:prstGeom prst="rect">
            <a:avLst/>
          </a:prstGeom>
          <a:noFill/>
          <a:ln>
            <a:noFill/>
          </a:ln>
        </p:spPr>
      </p:pic>
      <p:pic>
        <p:nvPicPr>
          <p:cNvPr id="728" name="Google Shape;728;p60"/>
          <p:cNvPicPr preferRelativeResize="0"/>
          <p:nvPr/>
        </p:nvPicPr>
        <p:blipFill>
          <a:blip r:embed="rId5">
            <a:alphaModFix/>
          </a:blip>
          <a:stretch>
            <a:fillRect/>
          </a:stretch>
        </p:blipFill>
        <p:spPr>
          <a:xfrm>
            <a:off x="7264625" y="4998147"/>
            <a:ext cx="955676" cy="816300"/>
          </a:xfrm>
          <a:prstGeom prst="rect">
            <a:avLst/>
          </a:prstGeom>
          <a:noFill/>
          <a:ln>
            <a:noFill/>
          </a:ln>
          <a:effectLst>
            <a:outerShdw blurRad="57150" rotWithShape="0" algn="bl" dir="5400000" dist="19050">
              <a:srgbClr val="000000">
                <a:alpha val="50000"/>
              </a:srgbClr>
            </a:outerShdw>
          </a:effectLst>
        </p:spPr>
      </p:pic>
      <p:pic>
        <p:nvPicPr>
          <p:cNvPr id="729" name="Google Shape;729;p60"/>
          <p:cNvPicPr preferRelativeResize="0"/>
          <p:nvPr/>
        </p:nvPicPr>
        <p:blipFill>
          <a:blip r:embed="rId6">
            <a:alphaModFix/>
          </a:blip>
          <a:stretch>
            <a:fillRect/>
          </a:stretch>
        </p:blipFill>
        <p:spPr>
          <a:xfrm>
            <a:off x="8491950" y="5040450"/>
            <a:ext cx="731700" cy="73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1"/>
          <p:cNvSpPr txBox="1"/>
          <p:nvPr>
            <p:ph idx="2" type="subTitle"/>
          </p:nvPr>
        </p:nvSpPr>
        <p:spPr>
          <a:xfrm>
            <a:off x="928100" y="2242675"/>
            <a:ext cx="9183000" cy="2891400"/>
          </a:xfrm>
          <a:prstGeom prst="rect">
            <a:avLst/>
          </a:prstGeom>
        </p:spPr>
        <p:txBody>
          <a:bodyPr anchorCtr="0" anchor="b" bIns="0" lIns="0" spcFirstLastPara="1" rIns="0" wrap="square" tIns="0">
            <a:noAutofit/>
          </a:bodyPr>
          <a:lstStyle/>
          <a:p>
            <a:pPr indent="-342900" lvl="0" marL="1371600" rtl="0" algn="l">
              <a:spcBef>
                <a:spcPts val="0"/>
              </a:spcBef>
              <a:spcAft>
                <a:spcPts val="0"/>
              </a:spcAft>
              <a:buSzPts val="1800"/>
              <a:buChar char="●"/>
            </a:pPr>
            <a:r>
              <a:rPr lang="en" sz="1800"/>
              <a:t>Architecture</a:t>
            </a:r>
            <a:r>
              <a:rPr lang="en" sz="1800"/>
              <a:t> - Client Server </a:t>
            </a:r>
            <a:endParaRPr sz="1800"/>
          </a:p>
          <a:p>
            <a:pPr indent="-342900" lvl="1" marL="1828800" rtl="0" algn="l">
              <a:spcBef>
                <a:spcPts val="0"/>
              </a:spcBef>
              <a:spcAft>
                <a:spcPts val="0"/>
              </a:spcAft>
              <a:buSzPts val="1800"/>
              <a:buChar char="○"/>
            </a:pPr>
            <a:r>
              <a:rPr lang="en" sz="1800"/>
              <a:t>Client : cli “docker” use restful API communication with Server</a:t>
            </a:r>
            <a:endParaRPr sz="1800"/>
          </a:p>
          <a:p>
            <a:pPr indent="-342900" lvl="1" marL="1828800" rtl="0" algn="l">
              <a:spcBef>
                <a:spcPts val="0"/>
              </a:spcBef>
              <a:spcAft>
                <a:spcPts val="0"/>
              </a:spcAft>
              <a:buSzPts val="1800"/>
              <a:buChar char="○"/>
            </a:pPr>
            <a:r>
              <a:rPr lang="en" sz="1800"/>
              <a:t>Server : docker daemon → </a:t>
            </a:r>
            <a:r>
              <a:rPr b="1" lang="en" sz="1800">
                <a:solidFill>
                  <a:srgbClr val="FF0000"/>
                </a:solidFill>
              </a:rPr>
              <a:t>*</a:t>
            </a:r>
            <a:r>
              <a:rPr lang="en" sz="1800"/>
              <a:t> for </a:t>
            </a:r>
            <a:r>
              <a:rPr b="1" lang="en" sz="1800"/>
              <a:t>podman</a:t>
            </a:r>
            <a:r>
              <a:rPr lang="en" sz="1800"/>
              <a:t> not required daemon</a:t>
            </a:r>
            <a:endParaRPr sz="1800"/>
          </a:p>
          <a:p>
            <a:pPr indent="0" lvl="0" marL="0" rtl="0" algn="l">
              <a:spcBef>
                <a:spcPts val="2100"/>
              </a:spcBef>
              <a:spcAft>
                <a:spcPts val="0"/>
              </a:spcAft>
              <a:buNone/>
            </a:pPr>
            <a:r>
              <a:t/>
            </a:r>
            <a:endParaRPr sz="1800"/>
          </a:p>
          <a:p>
            <a:pPr indent="-342900" lvl="0" marL="1371600" rtl="0" algn="l">
              <a:spcBef>
                <a:spcPts val="0"/>
              </a:spcBef>
              <a:spcAft>
                <a:spcPts val="0"/>
              </a:spcAft>
              <a:buSzPts val="1800"/>
              <a:buChar char="●"/>
            </a:pPr>
            <a:r>
              <a:rPr lang="en" sz="1800"/>
              <a:t>Core Element</a:t>
            </a:r>
            <a:endParaRPr sz="1900"/>
          </a:p>
          <a:p>
            <a:pPr indent="-342900" lvl="1" marL="1828800" rtl="0" algn="l">
              <a:spcBef>
                <a:spcPts val="0"/>
              </a:spcBef>
              <a:spcAft>
                <a:spcPts val="0"/>
              </a:spcAft>
              <a:buSzPts val="1800"/>
              <a:buChar char="○"/>
            </a:pPr>
            <a:r>
              <a:rPr lang="en" sz="1800"/>
              <a:t>Image : Read only template</a:t>
            </a:r>
            <a:endParaRPr sz="1800"/>
          </a:p>
          <a:p>
            <a:pPr indent="-342900" lvl="1" marL="1828800" rtl="0" algn="l">
              <a:spcBef>
                <a:spcPts val="0"/>
              </a:spcBef>
              <a:spcAft>
                <a:spcPts val="0"/>
              </a:spcAft>
              <a:buSzPts val="1800"/>
              <a:buChar char="○"/>
            </a:pPr>
            <a:r>
              <a:rPr lang="en" sz="1800"/>
              <a:t>Registry : Store Images</a:t>
            </a:r>
            <a:endParaRPr sz="1800"/>
          </a:p>
          <a:p>
            <a:pPr indent="-342900" lvl="1" marL="1828800" rtl="0" algn="l">
              <a:spcBef>
                <a:spcPts val="0"/>
              </a:spcBef>
              <a:spcAft>
                <a:spcPts val="0"/>
              </a:spcAft>
              <a:buSzPts val="1800"/>
              <a:buChar char="○"/>
            </a:pPr>
            <a:r>
              <a:rPr lang="en" sz="1800"/>
              <a:t>Container : Segregated user-space environments</a:t>
            </a:r>
            <a:endParaRPr sz="1800"/>
          </a:p>
        </p:txBody>
      </p:sp>
      <p:sp>
        <p:nvSpPr>
          <p:cNvPr id="735" name="Google Shape;735;p6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Container</a:t>
            </a:r>
            <a:r>
              <a:rPr lang="en"/>
              <a:t> (Docker) </a:t>
            </a:r>
            <a:r>
              <a:rPr lang="en"/>
              <a:t>Architecture and core </a:t>
            </a:r>
            <a:r>
              <a:rPr lang="en"/>
              <a:t>elements</a:t>
            </a:r>
            <a:endParaRPr/>
          </a:p>
        </p:txBody>
      </p:sp>
      <p:sp>
        <p:nvSpPr>
          <p:cNvPr id="736" name="Google Shape;736;p6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37" name="Google Shape;737;p61"/>
          <p:cNvPicPr preferRelativeResize="0"/>
          <p:nvPr/>
        </p:nvPicPr>
        <p:blipFill>
          <a:blip r:embed="rId3">
            <a:alphaModFix/>
          </a:blip>
          <a:stretch>
            <a:fillRect/>
          </a:stretch>
        </p:blipFill>
        <p:spPr>
          <a:xfrm>
            <a:off x="10111100" y="443795"/>
            <a:ext cx="1824600" cy="1558500"/>
          </a:xfrm>
          <a:prstGeom prst="rect">
            <a:avLst/>
          </a:prstGeom>
          <a:noFill/>
          <a:ln>
            <a:noFill/>
          </a:ln>
          <a:effectLst>
            <a:outerShdw blurRad="57150" rotWithShape="0" algn="bl" dir="5400000" dist="19050">
              <a:srgbClr val="000000">
                <a:alpha val="50000"/>
              </a:srgbClr>
            </a:outerShdw>
          </a:effectLst>
        </p:spPr>
      </p:pic>
      <p:pic>
        <p:nvPicPr>
          <p:cNvPr id="738" name="Google Shape;738;p61"/>
          <p:cNvPicPr preferRelativeResize="0"/>
          <p:nvPr/>
        </p:nvPicPr>
        <p:blipFill>
          <a:blip r:embed="rId4">
            <a:alphaModFix/>
          </a:blip>
          <a:stretch>
            <a:fillRect/>
          </a:stretch>
        </p:blipFill>
        <p:spPr>
          <a:xfrm>
            <a:off x="9373550" y="2715275"/>
            <a:ext cx="1065850" cy="106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2"/>
          <p:cNvSpPr txBox="1"/>
          <p:nvPr>
            <p:ph type="title"/>
          </p:nvPr>
        </p:nvSpPr>
        <p:spPr>
          <a:xfrm>
            <a:off x="1752600" y="36862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 architecture</a:t>
            </a:r>
            <a:endParaRPr/>
          </a:p>
        </p:txBody>
      </p:sp>
      <p:pic>
        <p:nvPicPr>
          <p:cNvPr id="744" name="Google Shape;744;p62"/>
          <p:cNvPicPr preferRelativeResize="0"/>
          <p:nvPr/>
        </p:nvPicPr>
        <p:blipFill rotWithShape="1">
          <a:blip r:embed="rId3">
            <a:alphaModFix/>
          </a:blip>
          <a:srcRect b="0" l="0" r="0" t="1584"/>
          <a:stretch/>
        </p:blipFill>
        <p:spPr>
          <a:xfrm>
            <a:off x="1823100" y="1664975"/>
            <a:ext cx="8545801" cy="4648275"/>
          </a:xfrm>
          <a:prstGeom prst="rect">
            <a:avLst/>
          </a:prstGeom>
          <a:noFill/>
          <a:ln>
            <a:noFill/>
          </a:ln>
        </p:spPr>
      </p:pic>
      <p:sp>
        <p:nvSpPr>
          <p:cNvPr id="745" name="Google Shape;745;p6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51" name="Google Shape;751;p6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 image layers</a:t>
            </a:r>
            <a:endParaRPr/>
          </a:p>
        </p:txBody>
      </p:sp>
      <p:pic>
        <p:nvPicPr>
          <p:cNvPr id="752" name="Google Shape;752;p63"/>
          <p:cNvPicPr preferRelativeResize="0"/>
          <p:nvPr/>
        </p:nvPicPr>
        <p:blipFill>
          <a:blip r:embed="rId3">
            <a:alphaModFix/>
          </a:blip>
          <a:stretch>
            <a:fillRect/>
          </a:stretch>
        </p:blipFill>
        <p:spPr>
          <a:xfrm>
            <a:off x="1719588" y="1474050"/>
            <a:ext cx="8752825" cy="4695500"/>
          </a:xfrm>
          <a:prstGeom prst="rect">
            <a:avLst/>
          </a:prstGeom>
          <a:noFill/>
          <a:ln>
            <a:noFill/>
          </a:ln>
        </p:spPr>
      </p:pic>
      <p:sp>
        <p:nvSpPr>
          <p:cNvPr id="753" name="Google Shape;753;p6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4"/>
          <p:cNvSpPr/>
          <p:nvPr/>
        </p:nvSpPr>
        <p:spPr>
          <a:xfrm>
            <a:off x="8304667" y="2570209"/>
            <a:ext cx="2402700" cy="2407200"/>
          </a:xfrm>
          <a:prstGeom prst="rect">
            <a:avLst/>
          </a:prstGeom>
          <a:noFill/>
          <a:ln cap="flat" cmpd="sng" w="9525">
            <a:solidFill>
              <a:srgbClr val="666666"/>
            </a:solidFill>
            <a:prstDash val="dash"/>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300">
              <a:solidFill>
                <a:srgbClr val="FFFFFF"/>
              </a:solidFill>
              <a:latin typeface="Overpass"/>
              <a:ea typeface="Overpass"/>
              <a:cs typeface="Overpass"/>
              <a:sym typeface="Overpass"/>
            </a:endParaRPr>
          </a:p>
        </p:txBody>
      </p:sp>
      <p:grpSp>
        <p:nvGrpSpPr>
          <p:cNvPr id="759" name="Google Shape;759;p64"/>
          <p:cNvGrpSpPr/>
          <p:nvPr/>
        </p:nvGrpSpPr>
        <p:grpSpPr>
          <a:xfrm>
            <a:off x="1132702" y="2570135"/>
            <a:ext cx="4059499" cy="2306493"/>
            <a:chOff x="950950" y="2433462"/>
            <a:chExt cx="3044700" cy="1729913"/>
          </a:xfrm>
        </p:grpSpPr>
        <p:sp>
          <p:nvSpPr>
            <p:cNvPr id="760" name="Google Shape;760;p64"/>
            <p:cNvSpPr/>
            <p:nvPr/>
          </p:nvSpPr>
          <p:spPr>
            <a:xfrm>
              <a:off x="950950" y="3766475"/>
              <a:ext cx="1673100" cy="3969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Base Image</a:t>
              </a:r>
              <a:endParaRPr sz="1300">
                <a:solidFill>
                  <a:srgbClr val="FFFFFF"/>
                </a:solidFill>
                <a:latin typeface="Overpass"/>
                <a:ea typeface="Overpass"/>
                <a:cs typeface="Overpass"/>
                <a:sym typeface="Overpass"/>
              </a:endParaRPr>
            </a:p>
          </p:txBody>
        </p:sp>
        <p:sp>
          <p:nvSpPr>
            <p:cNvPr id="761" name="Google Shape;761;p64"/>
            <p:cNvSpPr/>
            <p:nvPr/>
          </p:nvSpPr>
          <p:spPr>
            <a:xfrm>
              <a:off x="1408150" y="3322137"/>
              <a:ext cx="1673100" cy="3969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Image Layer 1</a:t>
              </a:r>
              <a:endParaRPr sz="1300">
                <a:solidFill>
                  <a:srgbClr val="FFFFFF"/>
                </a:solidFill>
                <a:latin typeface="Overpass"/>
                <a:ea typeface="Overpass"/>
                <a:cs typeface="Overpass"/>
                <a:sym typeface="Overpass"/>
              </a:endParaRPr>
            </a:p>
          </p:txBody>
        </p:sp>
        <p:sp>
          <p:nvSpPr>
            <p:cNvPr id="762" name="Google Shape;762;p64"/>
            <p:cNvSpPr/>
            <p:nvPr/>
          </p:nvSpPr>
          <p:spPr>
            <a:xfrm>
              <a:off x="1865350" y="2877800"/>
              <a:ext cx="1673100" cy="3969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Image Layer 2</a:t>
              </a:r>
              <a:endParaRPr sz="1300">
                <a:solidFill>
                  <a:srgbClr val="FFFFFF"/>
                </a:solidFill>
                <a:latin typeface="Overpass"/>
                <a:ea typeface="Overpass"/>
                <a:cs typeface="Overpass"/>
                <a:sym typeface="Overpass"/>
              </a:endParaRPr>
            </a:p>
          </p:txBody>
        </p:sp>
        <p:sp>
          <p:nvSpPr>
            <p:cNvPr id="763" name="Google Shape;763;p64"/>
            <p:cNvSpPr/>
            <p:nvPr/>
          </p:nvSpPr>
          <p:spPr>
            <a:xfrm>
              <a:off x="2322550" y="2433462"/>
              <a:ext cx="1673100" cy="3969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Image Layer 3</a:t>
              </a:r>
              <a:endParaRPr sz="1300">
                <a:solidFill>
                  <a:srgbClr val="FFFFFF"/>
                </a:solidFill>
                <a:latin typeface="Overpass"/>
                <a:ea typeface="Overpass"/>
                <a:cs typeface="Overpass"/>
                <a:sym typeface="Overpass"/>
              </a:endParaRPr>
            </a:p>
          </p:txBody>
        </p:sp>
        <p:sp>
          <p:nvSpPr>
            <p:cNvPr id="764" name="Google Shape;764;p64"/>
            <p:cNvSpPr/>
            <p:nvPr/>
          </p:nvSpPr>
          <p:spPr>
            <a:xfrm>
              <a:off x="2048240" y="2597275"/>
              <a:ext cx="172977" cy="233103"/>
            </a:xfrm>
            <a:custGeom>
              <a:rect b="b" l="l" r="r" t="t"/>
              <a:pathLst>
                <a:path extrusionOk="0" h="9312" w="10307">
                  <a:moveTo>
                    <a:pt x="10307" y="0"/>
                  </a:moveTo>
                  <a:lnTo>
                    <a:pt x="0" y="0"/>
                  </a:lnTo>
                  <a:lnTo>
                    <a:pt x="0" y="9312"/>
                  </a:lnTo>
                </a:path>
              </a:pathLst>
            </a:custGeom>
            <a:noFill/>
            <a:ln cap="flat" cmpd="sng" w="19050">
              <a:solidFill>
                <a:srgbClr val="666666"/>
              </a:solidFill>
              <a:prstDash val="solid"/>
              <a:round/>
              <a:headEnd len="med" w="med" type="none"/>
              <a:tailEnd len="med" w="med" type="triangle"/>
            </a:ln>
          </p:spPr>
        </p:sp>
        <p:sp>
          <p:nvSpPr>
            <p:cNvPr id="765" name="Google Shape;765;p64"/>
            <p:cNvSpPr/>
            <p:nvPr/>
          </p:nvSpPr>
          <p:spPr>
            <a:xfrm>
              <a:off x="1600806" y="3041584"/>
              <a:ext cx="172977" cy="233103"/>
            </a:xfrm>
            <a:custGeom>
              <a:rect b="b" l="l" r="r" t="t"/>
              <a:pathLst>
                <a:path extrusionOk="0" h="9312" w="10307">
                  <a:moveTo>
                    <a:pt x="10307" y="0"/>
                  </a:moveTo>
                  <a:lnTo>
                    <a:pt x="0" y="0"/>
                  </a:lnTo>
                  <a:lnTo>
                    <a:pt x="0" y="9312"/>
                  </a:lnTo>
                </a:path>
              </a:pathLst>
            </a:custGeom>
            <a:noFill/>
            <a:ln cap="flat" cmpd="sng" w="19050">
              <a:solidFill>
                <a:srgbClr val="666666"/>
              </a:solidFill>
              <a:prstDash val="solid"/>
              <a:round/>
              <a:headEnd len="med" w="med" type="none"/>
              <a:tailEnd len="med" w="med" type="triangle"/>
            </a:ln>
          </p:spPr>
        </p:sp>
        <p:sp>
          <p:nvSpPr>
            <p:cNvPr id="766" name="Google Shape;766;p64"/>
            <p:cNvSpPr/>
            <p:nvPr/>
          </p:nvSpPr>
          <p:spPr>
            <a:xfrm>
              <a:off x="1141669" y="3485925"/>
              <a:ext cx="172977" cy="233103"/>
            </a:xfrm>
            <a:custGeom>
              <a:rect b="b" l="l" r="r" t="t"/>
              <a:pathLst>
                <a:path extrusionOk="0" h="9312" w="10307">
                  <a:moveTo>
                    <a:pt x="10307" y="0"/>
                  </a:moveTo>
                  <a:lnTo>
                    <a:pt x="0" y="0"/>
                  </a:lnTo>
                  <a:lnTo>
                    <a:pt x="0" y="9312"/>
                  </a:lnTo>
                </a:path>
              </a:pathLst>
            </a:custGeom>
            <a:noFill/>
            <a:ln cap="flat" cmpd="sng" w="19050">
              <a:solidFill>
                <a:srgbClr val="666666"/>
              </a:solidFill>
              <a:prstDash val="solid"/>
              <a:round/>
              <a:headEnd len="med" w="med" type="none"/>
              <a:tailEnd len="med" w="med" type="triangle"/>
            </a:ln>
          </p:spPr>
        </p:sp>
      </p:grpSp>
      <p:sp>
        <p:nvSpPr>
          <p:cNvPr id="767" name="Google Shape;767;p64"/>
          <p:cNvSpPr/>
          <p:nvPr/>
        </p:nvSpPr>
        <p:spPr>
          <a:xfrm>
            <a:off x="8391967" y="4350892"/>
            <a:ext cx="2230800" cy="5292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Base RHEL</a:t>
            </a:r>
            <a:endParaRPr sz="1300">
              <a:solidFill>
                <a:srgbClr val="FFFFFF"/>
              </a:solidFill>
              <a:latin typeface="Overpass"/>
              <a:ea typeface="Overpass"/>
              <a:cs typeface="Overpass"/>
              <a:sym typeface="Overpass"/>
            </a:endParaRPr>
          </a:p>
        </p:txBody>
      </p:sp>
      <p:sp>
        <p:nvSpPr>
          <p:cNvPr id="768" name="Google Shape;768;p64"/>
          <p:cNvSpPr/>
          <p:nvPr/>
        </p:nvSpPr>
        <p:spPr>
          <a:xfrm>
            <a:off x="8391967" y="3788668"/>
            <a:ext cx="2230800" cy="5292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OS Update Layer</a:t>
            </a:r>
            <a:endParaRPr sz="1300">
              <a:solidFill>
                <a:srgbClr val="FFFFFF"/>
              </a:solidFill>
              <a:latin typeface="Overpass"/>
              <a:ea typeface="Overpass"/>
              <a:cs typeface="Overpass"/>
              <a:sym typeface="Overpass"/>
            </a:endParaRPr>
          </a:p>
        </p:txBody>
      </p:sp>
      <p:sp>
        <p:nvSpPr>
          <p:cNvPr id="769" name="Google Shape;769;p64"/>
          <p:cNvSpPr/>
          <p:nvPr/>
        </p:nvSpPr>
        <p:spPr>
          <a:xfrm>
            <a:off x="8391967" y="3226443"/>
            <a:ext cx="2230800" cy="5292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Java Runtime Layer</a:t>
            </a:r>
            <a:endParaRPr sz="1300">
              <a:solidFill>
                <a:srgbClr val="FFFFFF"/>
              </a:solidFill>
              <a:latin typeface="Overpass"/>
              <a:ea typeface="Overpass"/>
              <a:cs typeface="Overpass"/>
              <a:sym typeface="Overpass"/>
            </a:endParaRPr>
          </a:p>
        </p:txBody>
      </p:sp>
      <p:sp>
        <p:nvSpPr>
          <p:cNvPr id="770" name="Google Shape;770;p64"/>
          <p:cNvSpPr/>
          <p:nvPr/>
        </p:nvSpPr>
        <p:spPr>
          <a:xfrm>
            <a:off x="8391967" y="2664219"/>
            <a:ext cx="2230800" cy="5292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Application Layer</a:t>
            </a:r>
            <a:endParaRPr sz="1300">
              <a:solidFill>
                <a:srgbClr val="FFFFFF"/>
              </a:solidFill>
              <a:latin typeface="Overpass"/>
              <a:ea typeface="Overpass"/>
              <a:cs typeface="Overpass"/>
              <a:sym typeface="Overpass"/>
            </a:endParaRPr>
          </a:p>
        </p:txBody>
      </p:sp>
      <p:sp>
        <p:nvSpPr>
          <p:cNvPr id="771" name="Google Shape;771;p64"/>
          <p:cNvSpPr/>
          <p:nvPr/>
        </p:nvSpPr>
        <p:spPr>
          <a:xfrm>
            <a:off x="6103333" y="3558267"/>
            <a:ext cx="1058400" cy="529200"/>
          </a:xfrm>
          <a:prstGeom prst="rightArrow">
            <a:avLst>
              <a:gd fmla="val 50000" name="adj1"/>
              <a:gd fmla="val 50000" name="adj2"/>
            </a:avLst>
          </a:prstGeom>
          <a:solidFill>
            <a:srgbClr val="0F8DC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64"/>
          <p:cNvSpPr txBox="1"/>
          <p:nvPr/>
        </p:nvSpPr>
        <p:spPr>
          <a:xfrm>
            <a:off x="2053935" y="5288242"/>
            <a:ext cx="2946300" cy="529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Container Image Layers</a:t>
            </a:r>
            <a:endParaRPr sz="1900">
              <a:latin typeface="Overpass"/>
              <a:ea typeface="Overpass"/>
              <a:cs typeface="Overpass"/>
              <a:sym typeface="Overpass"/>
            </a:endParaRPr>
          </a:p>
        </p:txBody>
      </p:sp>
      <p:sp>
        <p:nvSpPr>
          <p:cNvPr id="773" name="Google Shape;773;p64"/>
          <p:cNvSpPr txBox="1"/>
          <p:nvPr/>
        </p:nvSpPr>
        <p:spPr>
          <a:xfrm>
            <a:off x="7701443" y="5288242"/>
            <a:ext cx="3543900" cy="529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Example Container Image</a:t>
            </a:r>
            <a:endParaRPr sz="1900">
              <a:latin typeface="Overpass"/>
              <a:ea typeface="Overpass"/>
              <a:cs typeface="Overpass"/>
              <a:sym typeface="Overpass"/>
            </a:endParaRPr>
          </a:p>
        </p:txBody>
      </p:sp>
      <p:sp>
        <p:nvSpPr>
          <p:cNvPr id="774" name="Google Shape;774;p64"/>
          <p:cNvSpPr txBox="1"/>
          <p:nvPr/>
        </p:nvSpPr>
        <p:spPr>
          <a:xfrm>
            <a:off x="1102200" y="2032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RAPID SECURITY PATCHING USING</a:t>
            </a:r>
            <a:br>
              <a:rPr lang="en" sz="3700">
                <a:solidFill>
                  <a:srgbClr val="000000"/>
                </a:solidFill>
                <a:latin typeface="Overpass"/>
                <a:ea typeface="Overpass"/>
                <a:cs typeface="Overpass"/>
                <a:sym typeface="Overpass"/>
              </a:rPr>
            </a:br>
            <a:r>
              <a:rPr lang="en" sz="3700">
                <a:solidFill>
                  <a:srgbClr val="000000"/>
                </a:solidFill>
                <a:latin typeface="Overpass"/>
                <a:ea typeface="Overpass"/>
                <a:cs typeface="Overpass"/>
                <a:sym typeface="Overpass"/>
              </a:rPr>
              <a:t>CONTAINER IMAGE LAYERING</a:t>
            </a:r>
            <a:endParaRPr sz="3700">
              <a:solidFill>
                <a:srgbClr val="000000"/>
              </a:solidFill>
              <a:latin typeface="Overpass"/>
              <a:ea typeface="Overpass"/>
              <a:cs typeface="Overpass"/>
              <a:sym typeface="Overpass"/>
            </a:endParaRPr>
          </a:p>
        </p:txBody>
      </p:sp>
      <p:sp>
        <p:nvSpPr>
          <p:cNvPr id="775" name="Google Shape;775;p6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76" name="Google Shape;776;p6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884963" y="809900"/>
            <a:ext cx="10422000" cy="553200"/>
          </a:xfrm>
          <a:prstGeom prst="rect">
            <a:avLst/>
          </a:prstGeom>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a:t>Application Modernization Series</a:t>
            </a:r>
            <a:endParaRPr/>
          </a:p>
        </p:txBody>
      </p:sp>
      <p:sp>
        <p:nvSpPr>
          <p:cNvPr id="388" name="Google Shape;388;p47"/>
          <p:cNvSpPr/>
          <p:nvPr/>
        </p:nvSpPr>
        <p:spPr>
          <a:xfrm>
            <a:off x="962550" y="4142038"/>
            <a:ext cx="10107600" cy="11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p47"/>
          <p:cNvCxnSpPr/>
          <p:nvPr/>
        </p:nvCxnSpPr>
        <p:spPr>
          <a:xfrm rot="10800000">
            <a:off x="10515502" y="4137813"/>
            <a:ext cx="0" cy="624600"/>
          </a:xfrm>
          <a:prstGeom prst="straightConnector1">
            <a:avLst/>
          </a:prstGeom>
          <a:noFill/>
          <a:ln cap="flat" cmpd="sng" w="9525">
            <a:solidFill>
              <a:srgbClr val="EE0000"/>
            </a:solidFill>
            <a:prstDash val="solid"/>
            <a:round/>
            <a:headEnd len="med" w="med" type="oval"/>
            <a:tailEnd len="med" w="med" type="none"/>
          </a:ln>
        </p:spPr>
      </p:cxnSp>
      <p:sp>
        <p:nvSpPr>
          <p:cNvPr id="390" name="Google Shape;390;p47"/>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Roadmap</a:t>
            </a:r>
            <a:endParaRPr/>
          </a:p>
        </p:txBody>
      </p:sp>
      <p:sp>
        <p:nvSpPr>
          <p:cNvPr id="391" name="Google Shape;391;p4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2" name="Google Shape;392;p47"/>
          <p:cNvSpPr txBox="1"/>
          <p:nvPr>
            <p:ph idx="2" type="subTitle"/>
          </p:nvPr>
        </p:nvSpPr>
        <p:spPr>
          <a:xfrm>
            <a:off x="859575" y="1997375"/>
            <a:ext cx="2106900" cy="76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Introduction to Container</a:t>
            </a:r>
            <a:endParaRPr sz="1900"/>
          </a:p>
        </p:txBody>
      </p:sp>
      <p:sp>
        <p:nvSpPr>
          <p:cNvPr id="393" name="Google Shape;393;p47"/>
          <p:cNvSpPr txBox="1"/>
          <p:nvPr>
            <p:ph idx="3" type="subTitle"/>
          </p:nvPr>
        </p:nvSpPr>
        <p:spPr>
          <a:xfrm>
            <a:off x="859650" y="2791438"/>
            <a:ext cx="2106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a:t>
            </a:r>
            <a:endParaRPr sz="1300"/>
          </a:p>
          <a:p>
            <a:pPr indent="0" lvl="0" marL="0" rtl="0" algn="l">
              <a:spcBef>
                <a:spcPts val="0"/>
              </a:spcBef>
              <a:spcAft>
                <a:spcPts val="0"/>
              </a:spcAft>
              <a:buNone/>
            </a:pPr>
            <a:r>
              <a:rPr lang="en" sz="1300"/>
              <a:t>Docker</a:t>
            </a:r>
            <a:endParaRPr sz="1300"/>
          </a:p>
          <a:p>
            <a:pPr indent="0" lvl="0" marL="0" rtl="0" algn="l">
              <a:spcBef>
                <a:spcPts val="0"/>
              </a:spcBef>
              <a:spcAft>
                <a:spcPts val="0"/>
              </a:spcAft>
              <a:buNone/>
            </a:pPr>
            <a:r>
              <a:rPr lang="en" sz="1300"/>
              <a:t>Demo: Build App &amp; DB with Docker</a:t>
            </a:r>
            <a:endParaRPr sz="1300"/>
          </a:p>
        </p:txBody>
      </p:sp>
      <p:sp>
        <p:nvSpPr>
          <p:cNvPr id="394" name="Google Shape;394;p47"/>
          <p:cNvSpPr txBox="1"/>
          <p:nvPr>
            <p:ph idx="4" type="subTitle"/>
          </p:nvPr>
        </p:nvSpPr>
        <p:spPr>
          <a:xfrm>
            <a:off x="962550" y="4344100"/>
            <a:ext cx="21069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1 </a:t>
            </a:r>
            <a:endParaRPr b="1" sz="1300"/>
          </a:p>
          <a:p>
            <a:pPr indent="0" lvl="0" marL="0" rtl="0" algn="ctr">
              <a:spcBef>
                <a:spcPts val="0"/>
              </a:spcBef>
              <a:spcAft>
                <a:spcPts val="0"/>
              </a:spcAft>
              <a:buNone/>
            </a:pPr>
            <a:r>
              <a:rPr b="1" lang="en" sz="1300"/>
              <a:t>4 Mar 2021 15:00</a:t>
            </a:r>
            <a:endParaRPr b="1" sz="1300"/>
          </a:p>
          <a:p>
            <a:pPr indent="0" lvl="0" marL="0" rtl="0" algn="ctr">
              <a:spcBef>
                <a:spcPts val="0"/>
              </a:spcBef>
              <a:spcAft>
                <a:spcPts val="0"/>
              </a:spcAft>
              <a:buNone/>
            </a:pPr>
            <a:r>
              <a:rPr b="1" lang="en" sz="1300"/>
              <a:t>(45 mins - 1 hour)</a:t>
            </a:r>
            <a:endParaRPr b="1" sz="1300"/>
          </a:p>
        </p:txBody>
      </p:sp>
      <p:sp>
        <p:nvSpPr>
          <p:cNvPr id="395" name="Google Shape;395;p47"/>
          <p:cNvSpPr txBox="1"/>
          <p:nvPr>
            <p:ph idx="5" type="subTitle"/>
          </p:nvPr>
        </p:nvSpPr>
        <p:spPr>
          <a:xfrm>
            <a:off x="9827250" y="3358525"/>
            <a:ext cx="1567200" cy="76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4</a:t>
            </a:r>
            <a:endParaRPr b="1" sz="1300"/>
          </a:p>
          <a:p>
            <a:pPr indent="0" lvl="0" marL="0" rtl="0" algn="ctr">
              <a:spcBef>
                <a:spcPts val="0"/>
              </a:spcBef>
              <a:spcAft>
                <a:spcPts val="0"/>
              </a:spcAft>
              <a:buNone/>
            </a:pPr>
            <a:r>
              <a:rPr b="1" lang="en" sz="1300"/>
              <a:t>25 Mar 2021 15:00</a:t>
            </a:r>
            <a:endParaRPr b="1" sz="1300"/>
          </a:p>
          <a:p>
            <a:pPr indent="0" lvl="0" marL="0" rtl="0" algn="ctr">
              <a:spcBef>
                <a:spcPts val="0"/>
              </a:spcBef>
              <a:spcAft>
                <a:spcPts val="0"/>
              </a:spcAft>
              <a:buNone/>
            </a:pPr>
            <a:r>
              <a:rPr b="1" lang="en" sz="1300"/>
              <a:t>(45 mins - 1 hour)</a:t>
            </a:r>
            <a:endParaRPr b="1" sz="1300"/>
          </a:p>
        </p:txBody>
      </p:sp>
      <p:cxnSp>
        <p:nvCxnSpPr>
          <p:cNvPr id="396" name="Google Shape;396;p47"/>
          <p:cNvCxnSpPr/>
          <p:nvPr/>
        </p:nvCxnSpPr>
        <p:spPr>
          <a:xfrm rot="10800000">
            <a:off x="5236877" y="4172825"/>
            <a:ext cx="0" cy="624600"/>
          </a:xfrm>
          <a:prstGeom prst="straightConnector1">
            <a:avLst/>
          </a:prstGeom>
          <a:noFill/>
          <a:ln cap="flat" cmpd="sng" w="9525">
            <a:solidFill>
              <a:srgbClr val="EE0000"/>
            </a:solidFill>
            <a:prstDash val="solid"/>
            <a:round/>
            <a:headEnd len="med" w="med" type="oval"/>
            <a:tailEnd len="med" w="med" type="none"/>
          </a:ln>
        </p:spPr>
      </p:cxnSp>
      <p:sp>
        <p:nvSpPr>
          <p:cNvPr id="397" name="Google Shape;397;p47"/>
          <p:cNvSpPr txBox="1"/>
          <p:nvPr>
            <p:ph idx="5" type="subTitle"/>
          </p:nvPr>
        </p:nvSpPr>
        <p:spPr>
          <a:xfrm>
            <a:off x="4696425" y="3500500"/>
            <a:ext cx="16416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2 </a:t>
            </a:r>
            <a:endParaRPr b="1" sz="1300"/>
          </a:p>
          <a:p>
            <a:pPr indent="0" lvl="0" marL="0" rtl="0" algn="ctr">
              <a:spcBef>
                <a:spcPts val="0"/>
              </a:spcBef>
              <a:spcAft>
                <a:spcPts val="0"/>
              </a:spcAft>
              <a:buNone/>
            </a:pPr>
            <a:r>
              <a:rPr b="1" lang="en" sz="1300"/>
              <a:t>11 Mar 2021 15:00</a:t>
            </a:r>
            <a:endParaRPr b="1" sz="1300"/>
          </a:p>
          <a:p>
            <a:pPr indent="0" lvl="0" marL="0" rtl="0" algn="ctr">
              <a:spcBef>
                <a:spcPts val="0"/>
              </a:spcBef>
              <a:spcAft>
                <a:spcPts val="0"/>
              </a:spcAft>
              <a:buNone/>
            </a:pPr>
            <a:r>
              <a:rPr b="1" lang="en" sz="1300"/>
              <a:t>(45 mins - 1 hour)</a:t>
            </a:r>
            <a:endParaRPr b="1" sz="1300"/>
          </a:p>
        </p:txBody>
      </p:sp>
      <p:cxnSp>
        <p:nvCxnSpPr>
          <p:cNvPr id="398" name="Google Shape;398;p47"/>
          <p:cNvCxnSpPr/>
          <p:nvPr/>
        </p:nvCxnSpPr>
        <p:spPr>
          <a:xfrm rot="10800000">
            <a:off x="7874863" y="3620463"/>
            <a:ext cx="0" cy="624600"/>
          </a:xfrm>
          <a:prstGeom prst="straightConnector1">
            <a:avLst/>
          </a:prstGeom>
          <a:noFill/>
          <a:ln cap="flat" cmpd="sng" w="9525">
            <a:solidFill>
              <a:srgbClr val="EE0000"/>
            </a:solidFill>
            <a:prstDash val="solid"/>
            <a:round/>
            <a:headEnd len="med" w="med" type="none"/>
            <a:tailEnd len="med" w="med" type="oval"/>
          </a:ln>
        </p:spPr>
      </p:cxnSp>
      <p:sp>
        <p:nvSpPr>
          <p:cNvPr id="399" name="Google Shape;399;p47"/>
          <p:cNvSpPr txBox="1"/>
          <p:nvPr>
            <p:ph idx="4" type="subTitle"/>
          </p:nvPr>
        </p:nvSpPr>
        <p:spPr>
          <a:xfrm>
            <a:off x="7031025" y="4337125"/>
            <a:ext cx="1768800" cy="553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300"/>
              <a:t>Session 3</a:t>
            </a:r>
            <a:endParaRPr b="1" sz="1300"/>
          </a:p>
          <a:p>
            <a:pPr indent="0" lvl="0" marL="0" rtl="0" algn="ctr">
              <a:spcBef>
                <a:spcPts val="0"/>
              </a:spcBef>
              <a:spcAft>
                <a:spcPts val="0"/>
              </a:spcAft>
              <a:buNone/>
            </a:pPr>
            <a:r>
              <a:rPr b="1" lang="en" sz="1300"/>
              <a:t>18 Mar 2021 15:00</a:t>
            </a:r>
            <a:endParaRPr b="1" sz="1300"/>
          </a:p>
          <a:p>
            <a:pPr indent="0" lvl="0" marL="0" rtl="0" algn="ctr">
              <a:spcBef>
                <a:spcPts val="0"/>
              </a:spcBef>
              <a:spcAft>
                <a:spcPts val="0"/>
              </a:spcAft>
              <a:buClr>
                <a:schemeClr val="dk1"/>
              </a:buClr>
              <a:buSzPts val="1100"/>
              <a:buFont typeface="Arial"/>
              <a:buNone/>
            </a:pPr>
            <a:r>
              <a:rPr b="1" lang="en" sz="1300"/>
              <a:t>(45 mins - 1 hour)</a:t>
            </a:r>
            <a:endParaRPr b="1" sz="1300"/>
          </a:p>
        </p:txBody>
      </p:sp>
      <p:sp>
        <p:nvSpPr>
          <p:cNvPr id="400" name="Google Shape;400;p47"/>
          <p:cNvSpPr txBox="1"/>
          <p:nvPr>
            <p:ph idx="2" type="subTitle"/>
          </p:nvPr>
        </p:nvSpPr>
        <p:spPr>
          <a:xfrm>
            <a:off x="3899925" y="4916550"/>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Introduction to Container Orchestration Platform</a:t>
            </a:r>
            <a:endParaRPr sz="1700"/>
          </a:p>
        </p:txBody>
      </p:sp>
      <p:sp>
        <p:nvSpPr>
          <p:cNvPr id="401" name="Google Shape;401;p47"/>
          <p:cNvSpPr txBox="1"/>
          <p:nvPr>
            <p:ph idx="3" type="subTitle"/>
          </p:nvPr>
        </p:nvSpPr>
        <p:spPr>
          <a:xfrm>
            <a:off x="3899925" y="53225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What &amp; Why Container Orchestration Platform?</a:t>
            </a:r>
            <a:endParaRPr sz="1300"/>
          </a:p>
          <a:p>
            <a:pPr indent="0" lvl="0" marL="0" rtl="0" algn="l">
              <a:spcBef>
                <a:spcPts val="0"/>
              </a:spcBef>
              <a:spcAft>
                <a:spcPts val="0"/>
              </a:spcAft>
              <a:buNone/>
            </a:pPr>
            <a:r>
              <a:rPr lang="en" sz="1300"/>
              <a:t>Basic concept of Application Deployment on Container Orchestration Platform with Demo</a:t>
            </a:r>
            <a:endParaRPr sz="1300"/>
          </a:p>
        </p:txBody>
      </p:sp>
      <p:sp>
        <p:nvSpPr>
          <p:cNvPr id="402" name="Google Shape;402;p47"/>
          <p:cNvSpPr txBox="1"/>
          <p:nvPr>
            <p:ph idx="2" type="subTitle"/>
          </p:nvPr>
        </p:nvSpPr>
        <p:spPr>
          <a:xfrm>
            <a:off x="6884275" y="2262031"/>
            <a:ext cx="2106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900"/>
              <a:t>DevOps and CI/CD</a:t>
            </a:r>
            <a:endParaRPr sz="1900"/>
          </a:p>
        </p:txBody>
      </p:sp>
      <p:sp>
        <p:nvSpPr>
          <p:cNvPr id="403" name="Google Shape;403;p47"/>
          <p:cNvSpPr txBox="1"/>
          <p:nvPr>
            <p:ph idx="3" type="subTitle"/>
          </p:nvPr>
        </p:nvSpPr>
        <p:spPr>
          <a:xfrm>
            <a:off x="6884275" y="2668025"/>
            <a:ext cx="24450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DevOps and CI/CD Concept</a:t>
            </a:r>
            <a:endParaRPr sz="1300"/>
          </a:p>
          <a:p>
            <a:pPr indent="0" lvl="0" marL="0" rtl="0" algn="l">
              <a:spcBef>
                <a:spcPts val="0"/>
              </a:spcBef>
              <a:spcAft>
                <a:spcPts val="0"/>
              </a:spcAft>
              <a:buNone/>
            </a:pPr>
            <a:r>
              <a:rPr lang="en" sz="1300"/>
              <a:t>Everything as-a-Code</a:t>
            </a:r>
            <a:endParaRPr sz="1300"/>
          </a:p>
          <a:p>
            <a:pPr indent="0" lvl="0" marL="0" rtl="0" algn="l">
              <a:spcBef>
                <a:spcPts val="0"/>
              </a:spcBef>
              <a:spcAft>
                <a:spcPts val="0"/>
              </a:spcAft>
              <a:buNone/>
            </a:pPr>
            <a:r>
              <a:rPr lang="en" sz="1300"/>
              <a:t>Demo: Build and Deploy with CI/CD Tool</a:t>
            </a:r>
            <a:endParaRPr sz="1300"/>
          </a:p>
          <a:p>
            <a:pPr indent="0" lvl="0" marL="0" rtl="0" algn="l">
              <a:spcBef>
                <a:spcPts val="0"/>
              </a:spcBef>
              <a:spcAft>
                <a:spcPts val="0"/>
              </a:spcAft>
              <a:buNone/>
            </a:pPr>
            <a:r>
              <a:t/>
            </a:r>
            <a:endParaRPr sz="1300"/>
          </a:p>
        </p:txBody>
      </p:sp>
      <p:sp>
        <p:nvSpPr>
          <p:cNvPr id="404" name="Google Shape;404;p47"/>
          <p:cNvSpPr txBox="1"/>
          <p:nvPr>
            <p:ph idx="2" type="subTitle"/>
          </p:nvPr>
        </p:nvSpPr>
        <p:spPr>
          <a:xfrm>
            <a:off x="9006175" y="4774325"/>
            <a:ext cx="2673900" cy="379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1700"/>
              <a:t>Application Modernization </a:t>
            </a:r>
            <a:endParaRPr sz="1700"/>
          </a:p>
        </p:txBody>
      </p:sp>
      <p:sp>
        <p:nvSpPr>
          <p:cNvPr id="405" name="Google Shape;405;p47"/>
          <p:cNvSpPr txBox="1"/>
          <p:nvPr>
            <p:ph idx="3" type="subTitle"/>
          </p:nvPr>
        </p:nvSpPr>
        <p:spPr>
          <a:xfrm>
            <a:off x="9006175" y="5165425"/>
            <a:ext cx="2673900" cy="67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How to containerize existing App?</a:t>
            </a:r>
            <a:endParaRPr sz="1300"/>
          </a:p>
          <a:p>
            <a:pPr indent="0" lvl="0" marL="0" rtl="0" algn="l">
              <a:spcBef>
                <a:spcPts val="0"/>
              </a:spcBef>
              <a:spcAft>
                <a:spcPts val="0"/>
              </a:spcAft>
              <a:buNone/>
            </a:pPr>
            <a:r>
              <a:rPr lang="en" sz="1300"/>
              <a:t>Demo: Application Migration Tool, New Framework for Container</a:t>
            </a:r>
            <a:endParaRPr sz="1300"/>
          </a:p>
        </p:txBody>
      </p:sp>
      <p:cxnSp>
        <p:nvCxnSpPr>
          <p:cNvPr id="406" name="Google Shape;406;p47"/>
          <p:cNvCxnSpPr/>
          <p:nvPr/>
        </p:nvCxnSpPr>
        <p:spPr>
          <a:xfrm rot="10800000">
            <a:off x="1826150" y="3636313"/>
            <a:ext cx="0" cy="624600"/>
          </a:xfrm>
          <a:prstGeom prst="straightConnector1">
            <a:avLst/>
          </a:prstGeom>
          <a:noFill/>
          <a:ln cap="flat" cmpd="sng" w="9525">
            <a:solidFill>
              <a:srgbClr val="EE0000"/>
            </a:solidFill>
            <a:prstDash val="solid"/>
            <a:round/>
            <a:headEnd len="med" w="med"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Dockerfile</a:t>
            </a:r>
            <a:endParaRPr/>
          </a:p>
        </p:txBody>
      </p:sp>
      <p:sp>
        <p:nvSpPr>
          <p:cNvPr id="782" name="Google Shape;782;p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783" name="Google Shape;783;p65"/>
          <p:cNvPicPr preferRelativeResize="0"/>
          <p:nvPr/>
        </p:nvPicPr>
        <p:blipFill>
          <a:blip r:embed="rId3">
            <a:alphaModFix/>
          </a:blip>
          <a:stretch>
            <a:fillRect/>
          </a:stretch>
        </p:blipFill>
        <p:spPr>
          <a:xfrm>
            <a:off x="943250" y="4315050"/>
            <a:ext cx="4670075" cy="1993918"/>
          </a:xfrm>
          <a:prstGeom prst="rect">
            <a:avLst/>
          </a:prstGeom>
          <a:noFill/>
          <a:ln>
            <a:noFill/>
          </a:ln>
          <a:effectLst>
            <a:outerShdw blurRad="57150" rotWithShape="0" algn="bl" dir="5400000" dist="19050">
              <a:srgbClr val="000000">
                <a:alpha val="50000"/>
              </a:srgbClr>
            </a:outerShdw>
          </a:effectLst>
        </p:spPr>
      </p:pic>
      <p:pic>
        <p:nvPicPr>
          <p:cNvPr id="784" name="Google Shape;784;p65"/>
          <p:cNvPicPr preferRelativeResize="0"/>
          <p:nvPr/>
        </p:nvPicPr>
        <p:blipFill>
          <a:blip r:embed="rId4">
            <a:alphaModFix/>
          </a:blip>
          <a:stretch>
            <a:fillRect/>
          </a:stretch>
        </p:blipFill>
        <p:spPr>
          <a:xfrm>
            <a:off x="943237" y="1615550"/>
            <a:ext cx="4670098" cy="2556900"/>
          </a:xfrm>
          <a:prstGeom prst="rect">
            <a:avLst/>
          </a:prstGeom>
          <a:noFill/>
          <a:ln>
            <a:noFill/>
          </a:ln>
        </p:spPr>
      </p:pic>
      <p:sp>
        <p:nvSpPr>
          <p:cNvPr id="785" name="Google Shape;785;p65"/>
          <p:cNvSpPr txBox="1"/>
          <p:nvPr/>
        </p:nvSpPr>
        <p:spPr>
          <a:xfrm>
            <a:off x="6538725" y="1675000"/>
            <a:ext cx="4888500" cy="3000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Dockerfile - imperative DSL that defines build commands </a:t>
            </a:r>
            <a:endParaRPr/>
          </a:p>
          <a:p>
            <a:pPr indent="-317500" lvl="0" marL="457200" rtl="0" algn="l">
              <a:spcBef>
                <a:spcPts val="0"/>
              </a:spcBef>
              <a:spcAft>
                <a:spcPts val="0"/>
              </a:spcAft>
              <a:buSzPts val="1400"/>
              <a:buChar char="●"/>
            </a:pPr>
            <a:r>
              <a:rPr lang="en"/>
              <a:t>Each docker build command generates SINGLE image layer </a:t>
            </a:r>
            <a:endParaRPr/>
          </a:p>
          <a:p>
            <a:pPr indent="-317500" lvl="0" marL="457200" rtl="0" algn="l">
              <a:spcBef>
                <a:spcPts val="0"/>
              </a:spcBef>
              <a:spcAft>
                <a:spcPts val="0"/>
              </a:spcAft>
              <a:buSzPts val="1400"/>
              <a:buChar char="●"/>
            </a:pPr>
            <a:r>
              <a:rPr lang="en"/>
              <a:t>Complete docker build execution generates SINGLE Docker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6"/>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Dockerfile to Image</a:t>
            </a:r>
            <a:endParaRPr/>
          </a:p>
        </p:txBody>
      </p:sp>
      <p:sp>
        <p:nvSpPr>
          <p:cNvPr id="791" name="Google Shape;791;p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92" name="Google Shape;792;p6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793" name="Google Shape;793;p66"/>
          <p:cNvPicPr preferRelativeResize="0"/>
          <p:nvPr/>
        </p:nvPicPr>
        <p:blipFill>
          <a:blip r:embed="rId3">
            <a:alphaModFix/>
          </a:blip>
          <a:stretch>
            <a:fillRect/>
          </a:stretch>
        </p:blipFill>
        <p:spPr>
          <a:xfrm>
            <a:off x="986500" y="1642550"/>
            <a:ext cx="4725903" cy="3950956"/>
          </a:xfrm>
          <a:prstGeom prst="rect">
            <a:avLst/>
          </a:prstGeom>
          <a:noFill/>
          <a:ln>
            <a:noFill/>
          </a:ln>
        </p:spPr>
      </p:pic>
      <p:pic>
        <p:nvPicPr>
          <p:cNvPr id="794" name="Google Shape;794;p66"/>
          <p:cNvPicPr preferRelativeResize="0"/>
          <p:nvPr/>
        </p:nvPicPr>
        <p:blipFill>
          <a:blip r:embed="rId4">
            <a:alphaModFix/>
          </a:blip>
          <a:stretch>
            <a:fillRect/>
          </a:stretch>
        </p:blipFill>
        <p:spPr>
          <a:xfrm>
            <a:off x="5772128" y="2084438"/>
            <a:ext cx="6174797" cy="26891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7"/>
          <p:cNvSpPr txBox="1"/>
          <p:nvPr>
            <p:ph type="title"/>
          </p:nvPr>
        </p:nvSpPr>
        <p:spPr>
          <a:xfrm>
            <a:off x="1752600" y="24777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Image Operation </a:t>
            </a:r>
            <a:endParaRPr/>
          </a:p>
        </p:txBody>
      </p:sp>
      <p:sp>
        <p:nvSpPr>
          <p:cNvPr id="800" name="Google Shape;800;p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1" name="Google Shape;801;p67"/>
          <p:cNvSpPr txBox="1"/>
          <p:nvPr/>
        </p:nvSpPr>
        <p:spPr>
          <a:xfrm>
            <a:off x="1172875" y="662125"/>
            <a:ext cx="96336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List this machine</a:t>
            </a:r>
            <a:r>
              <a:rPr lang="en">
                <a:solidFill>
                  <a:schemeClr val="dk1"/>
                </a:solidFill>
                <a:latin typeface="Proxima Nova"/>
                <a:ea typeface="Proxima Nova"/>
                <a:cs typeface="Proxima Nova"/>
                <a:sym typeface="Proxima Nova"/>
              </a:rPr>
              <a:t> images</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images</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Get image - docker </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pull </a:t>
            </a:r>
            <a:r>
              <a:rPr lang="en">
                <a:solidFill>
                  <a:srgbClr val="4A86E8"/>
                </a:solidFill>
                <a:latin typeface="Proxima Nova"/>
                <a:ea typeface="Proxima Nova"/>
                <a:cs typeface="Proxima Nova"/>
                <a:sym typeface="Proxima Nova"/>
              </a:rPr>
              <a:t>registry.access.redhat.com/rhel7</a:t>
            </a:r>
            <a:r>
              <a:rPr lang="en">
                <a:solidFill>
                  <a:srgbClr val="FF0000"/>
                </a:solidFill>
                <a:latin typeface="Proxima Nova"/>
                <a:ea typeface="Proxima Nova"/>
                <a:cs typeface="Proxima Nova"/>
                <a:sym typeface="Proxima Nova"/>
              </a:rPr>
              <a:t>:latest</a:t>
            </a:r>
            <a:endParaRPr>
              <a:solidFill>
                <a:srgbClr val="FF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Upload </a:t>
            </a:r>
            <a:r>
              <a:rPr lang="en">
                <a:solidFill>
                  <a:schemeClr val="dk1"/>
                </a:solidFill>
                <a:latin typeface="Proxima Nova"/>
                <a:ea typeface="Proxima Nova"/>
                <a:cs typeface="Proxima Nova"/>
                <a:sym typeface="Proxima Nova"/>
              </a:rPr>
              <a:t> image</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push my.docker-registry.com/rhel7:latest</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Create  image</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build -t app:v1 .</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commit CONTAINER [REPOSITORY[:TAG]]</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802" name="Google Shape;802;p67"/>
          <p:cNvSpPr txBox="1"/>
          <p:nvPr/>
        </p:nvSpPr>
        <p:spPr>
          <a:xfrm>
            <a:off x="1172875" y="3514075"/>
            <a:ext cx="7490700" cy="3061800"/>
          </a:xfrm>
          <a:prstGeom prst="rect">
            <a:avLst/>
          </a:prstGeom>
          <a:noFill/>
          <a:ln>
            <a:noFill/>
          </a:ln>
        </p:spPr>
        <p:txBody>
          <a:bodyPr anchorCtr="0" anchor="t" bIns="91400" lIns="91400" spcFirstLastPara="1" rIns="91400" wrap="square" tIns="91400">
            <a:noAutofit/>
          </a:bodyPr>
          <a:lstStyle/>
          <a:p>
            <a:pPr indent="-342900" lvl="0" marL="4572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Save/Load </a:t>
            </a:r>
            <a:r>
              <a:rPr lang="en">
                <a:latin typeface="Proxima Nova"/>
                <a:ea typeface="Proxima Nova"/>
                <a:cs typeface="Proxima Nova"/>
                <a:sym typeface="Proxima Nova"/>
              </a:rPr>
              <a:t> image</a:t>
            </a:r>
            <a:endParaRPr>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docker save -o rhel7.tar registry.access.redhat.com/rhel7:latest </a:t>
            </a:r>
            <a:endParaRPr>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docker load -i rhel7.tar</a:t>
            </a:r>
            <a:endParaRPr>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Tag (alias)</a:t>
            </a:r>
            <a:endParaRPr>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docker tag SOURCE_IMAGE[:TAG] TARGET_IMAGE[:TAG]</a:t>
            </a:r>
            <a:endParaRPr>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Remove  image</a:t>
            </a:r>
            <a:endParaRPr>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docker rmi IMAGE</a:t>
            </a:r>
            <a:endParaRPr>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Remove container</a:t>
            </a:r>
            <a:endParaRPr>
              <a:latin typeface="Proxima Nova"/>
              <a:ea typeface="Proxima Nova"/>
              <a:cs typeface="Proxima Nova"/>
              <a:sym typeface="Proxima Nova"/>
            </a:endParaRPr>
          </a:p>
          <a:p>
            <a:pPr indent="-342900" lvl="1" marL="914400" rtl="0" algn="l">
              <a:lnSpc>
                <a:spcPct val="115000"/>
              </a:lnSpc>
              <a:spcBef>
                <a:spcPts val="0"/>
              </a:spcBef>
              <a:spcAft>
                <a:spcPts val="0"/>
              </a:spcAft>
              <a:buSzPts val="1800"/>
              <a:buFont typeface="Helvetica Neue"/>
              <a:buChar char="○"/>
            </a:pPr>
            <a:r>
              <a:rPr lang="en">
                <a:latin typeface="Proxima Nova"/>
                <a:ea typeface="Proxima Nova"/>
                <a:cs typeface="Proxima Nova"/>
                <a:sym typeface="Proxima Nova"/>
              </a:rPr>
              <a:t>docker rm CONTAINER</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8"/>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Problem with Docker Build</a:t>
            </a:r>
            <a:endParaRPr/>
          </a:p>
        </p:txBody>
      </p:sp>
      <p:sp>
        <p:nvSpPr>
          <p:cNvPr id="808" name="Google Shape;808;p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9" name="Google Shape;809;p6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810" name="Google Shape;810;p68"/>
          <p:cNvPicPr preferRelativeResize="0"/>
          <p:nvPr/>
        </p:nvPicPr>
        <p:blipFill>
          <a:blip r:embed="rId3">
            <a:alphaModFix/>
          </a:blip>
          <a:stretch>
            <a:fillRect/>
          </a:stretch>
        </p:blipFill>
        <p:spPr>
          <a:xfrm>
            <a:off x="685800" y="2123600"/>
            <a:ext cx="5617449" cy="2794099"/>
          </a:xfrm>
          <a:prstGeom prst="rect">
            <a:avLst/>
          </a:prstGeom>
          <a:noFill/>
          <a:ln>
            <a:noFill/>
          </a:ln>
        </p:spPr>
      </p:pic>
      <p:pic>
        <p:nvPicPr>
          <p:cNvPr id="811" name="Google Shape;811;p68"/>
          <p:cNvPicPr preferRelativeResize="0"/>
          <p:nvPr/>
        </p:nvPicPr>
        <p:blipFill>
          <a:blip r:embed="rId4">
            <a:alphaModFix/>
          </a:blip>
          <a:stretch>
            <a:fillRect/>
          </a:stretch>
        </p:blipFill>
        <p:spPr>
          <a:xfrm>
            <a:off x="7977049" y="1774950"/>
            <a:ext cx="3527640" cy="3950957"/>
          </a:xfrm>
          <a:prstGeom prst="rect">
            <a:avLst/>
          </a:prstGeom>
          <a:noFill/>
          <a:ln>
            <a:noFill/>
          </a:ln>
        </p:spPr>
      </p:pic>
      <p:sp>
        <p:nvSpPr>
          <p:cNvPr id="812" name="Google Shape;812;p68"/>
          <p:cNvSpPr/>
          <p:nvPr/>
        </p:nvSpPr>
        <p:spPr>
          <a:xfrm>
            <a:off x="6513758" y="3485817"/>
            <a:ext cx="1058400" cy="529200"/>
          </a:xfrm>
          <a:prstGeom prst="rightArrow">
            <a:avLst>
              <a:gd fmla="val 50000" name="adj1"/>
              <a:gd fmla="val 50000" name="adj2"/>
            </a:avLst>
          </a:prstGeom>
          <a:solidFill>
            <a:srgbClr val="0F8DC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3" name="Google Shape;813;p68"/>
          <p:cNvSpPr txBox="1"/>
          <p:nvPr/>
        </p:nvSpPr>
        <p:spPr>
          <a:xfrm>
            <a:off x="4379700" y="5004475"/>
            <a:ext cx="1456200" cy="2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Red Hat Display"/>
                <a:ea typeface="Red Hat Display"/>
                <a:cs typeface="Red Hat Display"/>
                <a:sym typeface="Red Hat Display"/>
              </a:rPr>
              <a:t>XXX MB or GB</a:t>
            </a:r>
            <a:endParaRPr b="1">
              <a:solidFill>
                <a:srgbClr val="FF0000"/>
              </a:solidFill>
              <a:latin typeface="Red Hat Display"/>
              <a:ea typeface="Red Hat Display"/>
              <a:cs typeface="Red Hat Display"/>
              <a:sym typeface="Red Hat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9"/>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Multi Stage Build Image</a:t>
            </a:r>
            <a:endParaRPr/>
          </a:p>
        </p:txBody>
      </p:sp>
      <p:sp>
        <p:nvSpPr>
          <p:cNvPr id="819" name="Google Shape;819;p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20" name="Google Shape;820;p69"/>
          <p:cNvPicPr preferRelativeResize="0"/>
          <p:nvPr/>
        </p:nvPicPr>
        <p:blipFill>
          <a:blip r:embed="rId3">
            <a:alphaModFix/>
          </a:blip>
          <a:stretch>
            <a:fillRect/>
          </a:stretch>
        </p:blipFill>
        <p:spPr>
          <a:xfrm>
            <a:off x="602525" y="1788175"/>
            <a:ext cx="4287731" cy="3950956"/>
          </a:xfrm>
          <a:prstGeom prst="rect">
            <a:avLst/>
          </a:prstGeom>
          <a:noFill/>
          <a:ln>
            <a:noFill/>
          </a:ln>
        </p:spPr>
      </p:pic>
      <p:pic>
        <p:nvPicPr>
          <p:cNvPr id="821" name="Google Shape;821;p69"/>
          <p:cNvPicPr preferRelativeResize="0"/>
          <p:nvPr/>
        </p:nvPicPr>
        <p:blipFill>
          <a:blip r:embed="rId4">
            <a:alphaModFix/>
          </a:blip>
          <a:stretch>
            <a:fillRect/>
          </a:stretch>
        </p:blipFill>
        <p:spPr>
          <a:xfrm>
            <a:off x="5254477" y="1788175"/>
            <a:ext cx="3600150" cy="2655701"/>
          </a:xfrm>
          <a:prstGeom prst="rect">
            <a:avLst/>
          </a:prstGeom>
          <a:noFill/>
          <a:ln>
            <a:noFill/>
          </a:ln>
        </p:spPr>
      </p:pic>
      <p:pic>
        <p:nvPicPr>
          <p:cNvPr id="822" name="Google Shape;822;p69"/>
          <p:cNvPicPr preferRelativeResize="0"/>
          <p:nvPr/>
        </p:nvPicPr>
        <p:blipFill>
          <a:blip r:embed="rId5">
            <a:alphaModFix/>
          </a:blip>
          <a:stretch>
            <a:fillRect/>
          </a:stretch>
        </p:blipFill>
        <p:spPr>
          <a:xfrm>
            <a:off x="8662802" y="3500525"/>
            <a:ext cx="3032572" cy="22385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0"/>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Proxima Nova"/>
                <a:ea typeface="Proxima Nova"/>
                <a:cs typeface="Proxima Nova"/>
                <a:sym typeface="Proxima Nova"/>
              </a:rPr>
              <a:t>an image repository contains all versions of an image in the image registry</a:t>
            </a:r>
            <a:endParaRPr sz="3700">
              <a:latin typeface="Proxima Nova"/>
              <a:ea typeface="Proxima Nova"/>
              <a:cs typeface="Proxima Nova"/>
              <a:sym typeface="Proxima Nova"/>
            </a:endParaRPr>
          </a:p>
        </p:txBody>
      </p:sp>
      <p:sp>
        <p:nvSpPr>
          <p:cNvPr id="828" name="Google Shape;828;p70"/>
          <p:cNvSpPr/>
          <p:nvPr/>
        </p:nvSpPr>
        <p:spPr>
          <a:xfrm>
            <a:off x="2384000" y="2649667"/>
            <a:ext cx="7422000" cy="2989500"/>
          </a:xfrm>
          <a:prstGeom prst="rect">
            <a:avLst/>
          </a:prstGeom>
          <a:solidFill>
            <a:srgbClr val="BFDDE4"/>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829" name="Google Shape;829;p70"/>
          <p:cNvSpPr/>
          <p:nvPr/>
        </p:nvSpPr>
        <p:spPr>
          <a:xfrm>
            <a:off x="2600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70"/>
          <p:cNvSpPr txBox="1"/>
          <p:nvPr/>
        </p:nvSpPr>
        <p:spPr>
          <a:xfrm>
            <a:off x="2627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frontend:2.0</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frontend:1.1</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frontend:1.0</a:t>
            </a:r>
            <a:endParaRPr sz="1500">
              <a:solidFill>
                <a:srgbClr val="434343"/>
              </a:solidFill>
              <a:latin typeface="Roboto Mono"/>
              <a:ea typeface="Roboto Mono"/>
              <a:cs typeface="Roboto Mono"/>
              <a:sym typeface="Roboto Mono"/>
            </a:endParaRPr>
          </a:p>
        </p:txBody>
      </p:sp>
      <p:grpSp>
        <p:nvGrpSpPr>
          <p:cNvPr id="831" name="Google Shape;831;p70"/>
          <p:cNvGrpSpPr/>
          <p:nvPr/>
        </p:nvGrpSpPr>
        <p:grpSpPr>
          <a:xfrm>
            <a:off x="4650981" y="4044758"/>
            <a:ext cx="1143571" cy="1143571"/>
            <a:chOff x="4555150" y="2805038"/>
            <a:chExt cx="857700" cy="857700"/>
          </a:xfrm>
        </p:grpSpPr>
        <p:sp>
          <p:nvSpPr>
            <p:cNvPr id="832" name="Google Shape;832;p70"/>
            <p:cNvSpPr/>
            <p:nvPr/>
          </p:nvSpPr>
          <p:spPr>
            <a:xfrm>
              <a:off x="4555150" y="2805038"/>
              <a:ext cx="629100" cy="629100"/>
            </a:xfrm>
            <a:prstGeom prst="rect">
              <a:avLst/>
            </a:prstGeom>
            <a:solidFill>
              <a:srgbClr val="0D374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33" name="Google Shape;833;p70"/>
            <p:cNvSpPr/>
            <p:nvPr/>
          </p:nvSpPr>
          <p:spPr>
            <a:xfrm>
              <a:off x="4631350" y="2881238"/>
              <a:ext cx="629100" cy="629100"/>
            </a:xfrm>
            <a:prstGeom prst="rect">
              <a:avLst/>
            </a:prstGeom>
            <a:solidFill>
              <a:srgbClr val="134F5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34" name="Google Shape;834;p70"/>
            <p:cNvSpPr/>
            <p:nvPr/>
          </p:nvSpPr>
          <p:spPr>
            <a:xfrm>
              <a:off x="4707550" y="2957438"/>
              <a:ext cx="629100" cy="629100"/>
            </a:xfrm>
            <a:prstGeom prst="rect">
              <a:avLst/>
            </a:prstGeom>
            <a:solidFill>
              <a:srgbClr val="0371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35" name="Google Shape;835;p70"/>
            <p:cNvSpPr/>
            <p:nvPr/>
          </p:nvSpPr>
          <p:spPr>
            <a:xfrm>
              <a:off x="4783750" y="3033638"/>
              <a:ext cx="629100" cy="6291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IMAGE</a:t>
              </a:r>
              <a:endParaRPr sz="800">
                <a:solidFill>
                  <a:srgbClr val="FFFFFF"/>
                </a:solidFill>
                <a:latin typeface="Overpass"/>
                <a:ea typeface="Overpass"/>
                <a:cs typeface="Overpass"/>
                <a:sym typeface="Overpass"/>
              </a:endParaRPr>
            </a:p>
          </p:txBody>
        </p:sp>
      </p:grpSp>
      <p:sp>
        <p:nvSpPr>
          <p:cNvPr id="836" name="Google Shape;836;p70"/>
          <p:cNvSpPr/>
          <p:nvPr/>
        </p:nvSpPr>
        <p:spPr>
          <a:xfrm>
            <a:off x="6156534" y="3824700"/>
            <a:ext cx="3423600" cy="15807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70"/>
          <p:cNvSpPr txBox="1"/>
          <p:nvPr/>
        </p:nvSpPr>
        <p:spPr>
          <a:xfrm>
            <a:off x="6183338" y="3958371"/>
            <a:ext cx="2526300" cy="136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mongo:latest</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mongo:3.7</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mongo:3.6</a:t>
            </a:r>
            <a:endParaRPr sz="1500">
              <a:solidFill>
                <a:srgbClr val="434343"/>
              </a:solidFill>
              <a:latin typeface="Roboto Mono"/>
              <a:ea typeface="Roboto Mono"/>
              <a:cs typeface="Roboto Mono"/>
              <a:sym typeface="Roboto Mono"/>
            </a:endParaRPr>
          </a:p>
          <a:p>
            <a:pPr indent="0" lvl="0" marL="0" rtl="0" algn="l">
              <a:spcBef>
                <a:spcPts val="0"/>
              </a:spcBef>
              <a:spcAft>
                <a:spcPts val="0"/>
              </a:spcAft>
              <a:buNone/>
            </a:pPr>
            <a:r>
              <a:rPr lang="en" sz="1500">
                <a:solidFill>
                  <a:srgbClr val="434343"/>
                </a:solidFill>
                <a:latin typeface="Roboto Mono"/>
                <a:ea typeface="Roboto Mono"/>
                <a:cs typeface="Roboto Mono"/>
                <a:sym typeface="Roboto Mono"/>
              </a:rPr>
              <a:t>mongo:3.4</a:t>
            </a:r>
            <a:endParaRPr sz="1500">
              <a:solidFill>
                <a:srgbClr val="434343"/>
              </a:solidFill>
              <a:latin typeface="Roboto Mono"/>
              <a:ea typeface="Roboto Mono"/>
              <a:cs typeface="Roboto Mono"/>
              <a:sym typeface="Roboto Mono"/>
            </a:endParaRPr>
          </a:p>
        </p:txBody>
      </p:sp>
      <p:grpSp>
        <p:nvGrpSpPr>
          <p:cNvPr id="838" name="Google Shape;838;p70"/>
          <p:cNvGrpSpPr/>
          <p:nvPr/>
        </p:nvGrpSpPr>
        <p:grpSpPr>
          <a:xfrm>
            <a:off x="8206981" y="4044758"/>
            <a:ext cx="1143571" cy="1143571"/>
            <a:chOff x="4555150" y="2805038"/>
            <a:chExt cx="857700" cy="857700"/>
          </a:xfrm>
        </p:grpSpPr>
        <p:sp>
          <p:nvSpPr>
            <p:cNvPr id="839" name="Google Shape;839;p70"/>
            <p:cNvSpPr/>
            <p:nvPr/>
          </p:nvSpPr>
          <p:spPr>
            <a:xfrm>
              <a:off x="4555150" y="2805038"/>
              <a:ext cx="629100" cy="629100"/>
            </a:xfrm>
            <a:prstGeom prst="rect">
              <a:avLst/>
            </a:prstGeom>
            <a:solidFill>
              <a:srgbClr val="0D374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40" name="Google Shape;840;p70"/>
            <p:cNvSpPr/>
            <p:nvPr/>
          </p:nvSpPr>
          <p:spPr>
            <a:xfrm>
              <a:off x="4631350" y="2881238"/>
              <a:ext cx="629100" cy="629100"/>
            </a:xfrm>
            <a:prstGeom prst="rect">
              <a:avLst/>
            </a:prstGeom>
            <a:solidFill>
              <a:srgbClr val="134F5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41" name="Google Shape;841;p70"/>
            <p:cNvSpPr/>
            <p:nvPr/>
          </p:nvSpPr>
          <p:spPr>
            <a:xfrm>
              <a:off x="4707550" y="2957438"/>
              <a:ext cx="629100" cy="629100"/>
            </a:xfrm>
            <a:prstGeom prst="rect">
              <a:avLst/>
            </a:prstGeom>
            <a:solidFill>
              <a:srgbClr val="0371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800">
                <a:solidFill>
                  <a:srgbClr val="FFFFFF"/>
                </a:solidFill>
                <a:latin typeface="Overpass"/>
                <a:ea typeface="Overpass"/>
                <a:cs typeface="Overpass"/>
                <a:sym typeface="Overpass"/>
              </a:endParaRPr>
            </a:p>
          </p:txBody>
        </p:sp>
        <p:sp>
          <p:nvSpPr>
            <p:cNvPr id="842" name="Google Shape;842;p70"/>
            <p:cNvSpPr/>
            <p:nvPr/>
          </p:nvSpPr>
          <p:spPr>
            <a:xfrm>
              <a:off x="4783750" y="3033638"/>
              <a:ext cx="629100" cy="6291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CONTAINER</a:t>
              </a:r>
              <a:br>
                <a:rPr lang="en" sz="800">
                  <a:solidFill>
                    <a:srgbClr val="FFFFFF"/>
                  </a:solidFill>
                  <a:latin typeface="Overpass"/>
                  <a:ea typeface="Overpass"/>
                  <a:cs typeface="Overpass"/>
                  <a:sym typeface="Overpass"/>
                </a:rPr>
              </a:br>
              <a:r>
                <a:rPr lang="en" sz="800">
                  <a:solidFill>
                    <a:srgbClr val="FFFFFF"/>
                  </a:solidFill>
                  <a:latin typeface="Overpass"/>
                  <a:ea typeface="Overpass"/>
                  <a:cs typeface="Overpass"/>
                  <a:sym typeface="Overpass"/>
                </a:rPr>
                <a:t>IMAGE</a:t>
              </a:r>
              <a:endParaRPr sz="800">
                <a:solidFill>
                  <a:srgbClr val="FFFFFF"/>
                </a:solidFill>
                <a:latin typeface="Overpass"/>
                <a:ea typeface="Overpass"/>
                <a:cs typeface="Overpass"/>
                <a:sym typeface="Overpass"/>
              </a:endParaRPr>
            </a:p>
          </p:txBody>
        </p:sp>
      </p:grpSp>
      <p:sp>
        <p:nvSpPr>
          <p:cNvPr id="843" name="Google Shape;843;p70"/>
          <p:cNvSpPr txBox="1"/>
          <p:nvPr/>
        </p:nvSpPr>
        <p:spPr>
          <a:xfrm>
            <a:off x="2563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myregistry/frontend</a:t>
            </a:r>
            <a:endParaRPr sz="1600">
              <a:latin typeface="Overpass"/>
              <a:ea typeface="Overpass"/>
              <a:cs typeface="Overpass"/>
              <a:sym typeface="Overpass"/>
            </a:endParaRPr>
          </a:p>
        </p:txBody>
      </p:sp>
      <p:sp>
        <p:nvSpPr>
          <p:cNvPr id="844" name="Google Shape;844;p70"/>
          <p:cNvSpPr txBox="1"/>
          <p:nvPr/>
        </p:nvSpPr>
        <p:spPr>
          <a:xfrm>
            <a:off x="6119487" y="3373204"/>
            <a:ext cx="2777700" cy="34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latin typeface="Overpass"/>
                <a:ea typeface="Overpass"/>
                <a:cs typeface="Overpass"/>
                <a:sym typeface="Overpass"/>
              </a:rPr>
              <a:t>myregistry/mongo</a:t>
            </a:r>
            <a:endParaRPr sz="1600">
              <a:latin typeface="Overpass"/>
              <a:ea typeface="Overpass"/>
              <a:cs typeface="Overpass"/>
              <a:sym typeface="Overpass"/>
            </a:endParaRPr>
          </a:p>
        </p:txBody>
      </p:sp>
      <p:sp>
        <p:nvSpPr>
          <p:cNvPr id="845" name="Google Shape;845;p7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46" name="Google Shape;846;p7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1"/>
          <p:cNvSpPr/>
          <p:nvPr/>
        </p:nvSpPr>
        <p:spPr>
          <a:xfrm>
            <a:off x="1164799" y="2857133"/>
            <a:ext cx="3318000" cy="2643300"/>
          </a:xfrm>
          <a:prstGeom prst="rect">
            <a:avLst/>
          </a:prstGeom>
          <a:solidFill>
            <a:srgbClr val="BFDDE4"/>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latin typeface="Overpass"/>
                <a:ea typeface="Overpass"/>
                <a:cs typeface="Overpass"/>
                <a:sym typeface="Overpass"/>
              </a:rPr>
              <a:t>IMAGE REGISTRY</a:t>
            </a:r>
            <a:endParaRPr sz="1300">
              <a:latin typeface="Overpass"/>
              <a:ea typeface="Overpass"/>
              <a:cs typeface="Overpass"/>
              <a:sym typeface="Overpass"/>
            </a:endParaRPr>
          </a:p>
        </p:txBody>
      </p:sp>
      <p:sp>
        <p:nvSpPr>
          <p:cNvPr id="852" name="Google Shape;852;p71"/>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Proxima Nova"/>
                <a:ea typeface="Proxima Nova"/>
                <a:cs typeface="Proxima Nova"/>
                <a:sym typeface="Proxima Nova"/>
              </a:rPr>
              <a:t>container images are stored in </a:t>
            </a:r>
            <a:br>
              <a:rPr lang="en" sz="3700">
                <a:latin typeface="Proxima Nova"/>
                <a:ea typeface="Proxima Nova"/>
                <a:cs typeface="Proxima Nova"/>
                <a:sym typeface="Proxima Nova"/>
              </a:rPr>
            </a:br>
            <a:r>
              <a:rPr lang="en" sz="3700">
                <a:latin typeface="Proxima Nova"/>
                <a:ea typeface="Proxima Nova"/>
                <a:cs typeface="Proxima Nova"/>
                <a:sym typeface="Proxima Nova"/>
              </a:rPr>
              <a:t>an image </a:t>
            </a:r>
            <a:r>
              <a:rPr lang="en" sz="3700">
                <a:latin typeface="Proxima Nova"/>
                <a:ea typeface="Proxima Nova"/>
                <a:cs typeface="Proxima Nova"/>
                <a:sym typeface="Proxima Nova"/>
              </a:rPr>
              <a:t>registry</a:t>
            </a:r>
            <a:endParaRPr sz="3700">
              <a:latin typeface="Proxima Nova"/>
              <a:ea typeface="Proxima Nova"/>
              <a:cs typeface="Proxima Nova"/>
              <a:sym typeface="Proxima Nova"/>
            </a:endParaRPr>
          </a:p>
        </p:txBody>
      </p:sp>
      <p:sp>
        <p:nvSpPr>
          <p:cNvPr id="853" name="Google Shape;853;p71"/>
          <p:cNvSpPr/>
          <p:nvPr/>
        </p:nvSpPr>
        <p:spPr>
          <a:xfrm>
            <a:off x="3361899" y="43731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cxnSp>
        <p:nvCxnSpPr>
          <p:cNvPr id="854" name="Google Shape;854;p71"/>
          <p:cNvCxnSpPr/>
          <p:nvPr/>
        </p:nvCxnSpPr>
        <p:spPr>
          <a:xfrm flipH="1" rot="10800000">
            <a:off x="4479267" y="4325351"/>
            <a:ext cx="3569700" cy="9900"/>
          </a:xfrm>
          <a:prstGeom prst="straightConnector1">
            <a:avLst/>
          </a:prstGeom>
          <a:noFill/>
          <a:ln cap="flat" cmpd="sng" w="9525">
            <a:solidFill>
              <a:srgbClr val="666666"/>
            </a:solidFill>
            <a:prstDash val="solid"/>
            <a:round/>
            <a:headEnd len="med" w="med" type="none"/>
            <a:tailEnd len="med" w="med" type="triangle"/>
          </a:ln>
        </p:spPr>
      </p:cxnSp>
      <p:sp>
        <p:nvSpPr>
          <p:cNvPr id="855" name="Google Shape;855;p71"/>
          <p:cNvSpPr/>
          <p:nvPr/>
        </p:nvSpPr>
        <p:spPr>
          <a:xfrm>
            <a:off x="2365747" y="43731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sp>
        <p:nvSpPr>
          <p:cNvPr id="856" name="Google Shape;856;p71"/>
          <p:cNvSpPr/>
          <p:nvPr/>
        </p:nvSpPr>
        <p:spPr>
          <a:xfrm>
            <a:off x="2365747" y="33873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sp>
        <p:nvSpPr>
          <p:cNvPr id="857" name="Google Shape;857;p71"/>
          <p:cNvSpPr/>
          <p:nvPr/>
        </p:nvSpPr>
        <p:spPr>
          <a:xfrm>
            <a:off x="3361899" y="33873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sp>
        <p:nvSpPr>
          <p:cNvPr id="858" name="Google Shape;858;p71"/>
          <p:cNvSpPr/>
          <p:nvPr/>
        </p:nvSpPr>
        <p:spPr>
          <a:xfrm>
            <a:off x="1370979" y="43731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sp>
        <p:nvSpPr>
          <p:cNvPr id="859" name="Google Shape;859;p71"/>
          <p:cNvSpPr/>
          <p:nvPr/>
        </p:nvSpPr>
        <p:spPr>
          <a:xfrm>
            <a:off x="1370979" y="3387300"/>
            <a:ext cx="926400" cy="9264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CONTAINER</a:t>
            </a:r>
            <a:br>
              <a:rPr lang="en" sz="900">
                <a:solidFill>
                  <a:srgbClr val="FFFFFF"/>
                </a:solidFill>
                <a:latin typeface="Overpass"/>
                <a:ea typeface="Overpass"/>
                <a:cs typeface="Overpass"/>
                <a:sym typeface="Overpass"/>
              </a:rPr>
            </a:br>
            <a:r>
              <a:rPr lang="en" sz="900">
                <a:solidFill>
                  <a:srgbClr val="FFFFFF"/>
                </a:solidFill>
                <a:latin typeface="Overpass"/>
                <a:ea typeface="Overpass"/>
                <a:cs typeface="Overpass"/>
                <a:sym typeface="Overpass"/>
              </a:rPr>
              <a:t>IMAGE</a:t>
            </a:r>
            <a:endParaRPr sz="900">
              <a:solidFill>
                <a:srgbClr val="FFFFFF"/>
              </a:solidFill>
              <a:latin typeface="Overpass"/>
              <a:ea typeface="Overpass"/>
              <a:cs typeface="Overpass"/>
              <a:sym typeface="Overpass"/>
            </a:endParaRPr>
          </a:p>
        </p:txBody>
      </p:sp>
      <p:sp>
        <p:nvSpPr>
          <p:cNvPr id="860" name="Google Shape;860;p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61" name="Google Shape;861;p7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862" name="Google Shape;862;p71"/>
          <p:cNvPicPr preferRelativeResize="0"/>
          <p:nvPr/>
        </p:nvPicPr>
        <p:blipFill>
          <a:blip r:embed="rId3">
            <a:alphaModFix/>
          </a:blip>
          <a:stretch>
            <a:fillRect/>
          </a:stretch>
        </p:blipFill>
        <p:spPr>
          <a:xfrm>
            <a:off x="8792300" y="1624700"/>
            <a:ext cx="2306380" cy="967800"/>
          </a:xfrm>
          <a:prstGeom prst="rect">
            <a:avLst/>
          </a:prstGeom>
          <a:noFill/>
          <a:ln>
            <a:noFill/>
          </a:ln>
        </p:spPr>
      </p:pic>
      <p:pic>
        <p:nvPicPr>
          <p:cNvPr id="863" name="Google Shape;863;p71"/>
          <p:cNvPicPr preferRelativeResize="0"/>
          <p:nvPr/>
        </p:nvPicPr>
        <p:blipFill>
          <a:blip r:embed="rId4">
            <a:alphaModFix/>
          </a:blip>
          <a:stretch>
            <a:fillRect/>
          </a:stretch>
        </p:blipFill>
        <p:spPr>
          <a:xfrm>
            <a:off x="8656876" y="2840472"/>
            <a:ext cx="2577211" cy="279050"/>
          </a:xfrm>
          <a:prstGeom prst="rect">
            <a:avLst/>
          </a:prstGeom>
          <a:noFill/>
          <a:ln>
            <a:noFill/>
          </a:ln>
        </p:spPr>
      </p:pic>
      <p:pic>
        <p:nvPicPr>
          <p:cNvPr id="864" name="Google Shape;864;p71"/>
          <p:cNvPicPr preferRelativeResize="0"/>
          <p:nvPr/>
        </p:nvPicPr>
        <p:blipFill>
          <a:blip r:embed="rId5">
            <a:alphaModFix/>
          </a:blip>
          <a:stretch>
            <a:fillRect/>
          </a:stretch>
        </p:blipFill>
        <p:spPr>
          <a:xfrm>
            <a:off x="8506500" y="3501697"/>
            <a:ext cx="2877947" cy="215568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Trust Your Container Source</a:t>
            </a:r>
            <a:endParaRPr/>
          </a:p>
        </p:txBody>
      </p:sp>
      <p:sp>
        <p:nvSpPr>
          <p:cNvPr id="870" name="Google Shape;870;p7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871" name="Google Shape;871;p72"/>
          <p:cNvPicPr preferRelativeResize="0"/>
          <p:nvPr/>
        </p:nvPicPr>
        <p:blipFill>
          <a:blip r:embed="rId3">
            <a:alphaModFix/>
          </a:blip>
          <a:stretch>
            <a:fillRect/>
          </a:stretch>
        </p:blipFill>
        <p:spPr>
          <a:xfrm>
            <a:off x="1661675" y="1768625"/>
            <a:ext cx="9218896" cy="39509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77" name="Google Shape;877;p73"/>
          <p:cNvSpPr txBox="1"/>
          <p:nvPr>
            <p:ph idx="2" type="subTitle"/>
          </p:nvPr>
        </p:nvSpPr>
        <p:spPr>
          <a:xfrm>
            <a:off x="1102200" y="1341300"/>
            <a:ext cx="9987600" cy="43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73763"/>
                </a:solidFill>
              </a:rPr>
              <a:t>64% of official images in Docker Hub contain security vulnerabilities</a:t>
            </a:r>
            <a:endParaRPr b="1">
              <a:solidFill>
                <a:srgbClr val="073763"/>
              </a:solidFill>
            </a:endParaRPr>
          </a:p>
          <a:p>
            <a:pPr indent="0" lvl="0" marL="0" rtl="0" algn="l">
              <a:lnSpc>
                <a:spcPct val="80000"/>
              </a:lnSpc>
              <a:spcBef>
                <a:spcPts val="0"/>
              </a:spcBef>
              <a:spcAft>
                <a:spcPts val="0"/>
              </a:spcAft>
              <a:buNone/>
            </a:pPr>
            <a:r>
              <a:t/>
            </a:r>
            <a:endParaRPr sz="2700"/>
          </a:p>
          <a:p>
            <a:pPr indent="0" lvl="0" marL="0" rtl="0" algn="l">
              <a:lnSpc>
                <a:spcPct val="80000"/>
              </a:lnSpc>
              <a:spcBef>
                <a:spcPts val="0"/>
              </a:spcBef>
              <a:spcAft>
                <a:spcPts val="0"/>
              </a:spcAft>
              <a:buNone/>
            </a:pPr>
            <a:r>
              <a:t/>
            </a:r>
            <a:endParaRPr sz="3200"/>
          </a:p>
          <a:p>
            <a:pPr indent="0" lvl="0" marL="0" rtl="0" algn="l">
              <a:lnSpc>
                <a:spcPct val="80000"/>
              </a:lnSpc>
              <a:spcBef>
                <a:spcPts val="0"/>
              </a:spcBef>
              <a:spcAft>
                <a:spcPts val="0"/>
              </a:spcAft>
              <a:buNone/>
            </a:pPr>
            <a:r>
              <a:t/>
            </a:r>
            <a:endParaRPr sz="1900"/>
          </a:p>
          <a:p>
            <a:pPr indent="0" lvl="0" marL="0" rtl="0" algn="l">
              <a:lnSpc>
                <a:spcPct val="80000"/>
              </a:lnSpc>
              <a:spcBef>
                <a:spcPts val="0"/>
              </a:spcBef>
              <a:spcAft>
                <a:spcPts val="0"/>
              </a:spcAft>
              <a:buNone/>
            </a:pPr>
            <a:r>
              <a:t/>
            </a:r>
            <a:endParaRPr sz="1900"/>
          </a:p>
          <a:p>
            <a:pPr indent="-254000" lvl="0" marL="254000" rtl="0" algn="l">
              <a:spcBef>
                <a:spcPts val="0"/>
              </a:spcBef>
              <a:spcAft>
                <a:spcPts val="0"/>
              </a:spcAft>
              <a:buNone/>
            </a:pPr>
            <a:r>
              <a:t/>
            </a:r>
            <a:endParaRPr sz="1200"/>
          </a:p>
          <a:p>
            <a:pPr indent="0" lvl="0" marL="0" rtl="0" algn="l">
              <a:spcBef>
                <a:spcPts val="0"/>
              </a:spcBef>
              <a:spcAft>
                <a:spcPts val="0"/>
              </a:spcAft>
              <a:buNone/>
            </a:pPr>
            <a:r>
              <a:t/>
            </a:r>
            <a:endParaRPr/>
          </a:p>
        </p:txBody>
      </p:sp>
      <p:pic>
        <p:nvPicPr>
          <p:cNvPr descr="dockerhub-official-image001.png" id="878" name="Google Shape;878;p73"/>
          <p:cNvPicPr preferRelativeResize="0"/>
          <p:nvPr/>
        </p:nvPicPr>
        <p:blipFill>
          <a:blip r:embed="rId3">
            <a:alphaModFix/>
          </a:blip>
          <a:stretch>
            <a:fillRect/>
          </a:stretch>
        </p:blipFill>
        <p:spPr>
          <a:xfrm>
            <a:off x="7280979" y="3789327"/>
            <a:ext cx="2516175" cy="1512375"/>
          </a:xfrm>
          <a:prstGeom prst="rect">
            <a:avLst/>
          </a:prstGeom>
          <a:noFill/>
          <a:ln>
            <a:noFill/>
          </a:ln>
        </p:spPr>
      </p:pic>
      <p:sp>
        <p:nvSpPr>
          <p:cNvPr id="879" name="Google Shape;879;p73"/>
          <p:cNvSpPr txBox="1"/>
          <p:nvPr/>
        </p:nvSpPr>
        <p:spPr>
          <a:xfrm>
            <a:off x="444500" y="5484600"/>
            <a:ext cx="11602500" cy="10161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Source: Over 30% of Official Images in Docker Hub Contain High Priority Security Vulnerabilities, Jayanth Gummaraju, Tarun Desikan, and Yoshio Turner, BanyanOps, May 2015 (http://www.banyanops.com/pdf/BanyanOps-AnalyzingDockerHub-WhitePaper.pdf)</a:t>
            </a:r>
            <a:endParaRPr sz="1300">
              <a:solidFill>
                <a:srgbClr val="434343"/>
              </a:solidFill>
              <a:latin typeface="Proxima Nova"/>
              <a:ea typeface="Proxima Nova"/>
              <a:cs typeface="Proxima Nova"/>
              <a:sym typeface="Proxima Nova"/>
            </a:endParaRPr>
          </a:p>
        </p:txBody>
      </p:sp>
      <p:sp>
        <p:nvSpPr>
          <p:cNvPr id="880" name="Google Shape;880;p73"/>
          <p:cNvSpPr txBox="1"/>
          <p:nvPr/>
        </p:nvSpPr>
        <p:spPr>
          <a:xfrm>
            <a:off x="7051933" y="1627433"/>
            <a:ext cx="4182000" cy="185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2400">
                <a:solidFill>
                  <a:srgbClr val="073763"/>
                </a:solidFill>
                <a:latin typeface="Proxima Nova"/>
                <a:ea typeface="Proxima Nova"/>
                <a:cs typeface="Proxima Nova"/>
                <a:sym typeface="Proxima Nova"/>
              </a:rPr>
              <a:t>Example of vulnerabilities:</a:t>
            </a:r>
            <a:endParaRPr b="1" sz="2400">
              <a:solidFill>
                <a:srgbClr val="073763"/>
              </a:solidFill>
              <a:latin typeface="Proxima Nova"/>
              <a:ea typeface="Proxima Nova"/>
              <a:cs typeface="Proxima Nova"/>
              <a:sym typeface="Proxima Nova"/>
            </a:endParaRPr>
          </a:p>
          <a:p>
            <a:pPr indent="0" lvl="0" marL="0" rtl="0" algn="l">
              <a:spcBef>
                <a:spcPts val="0"/>
              </a:spcBef>
              <a:spcAft>
                <a:spcPts val="0"/>
              </a:spcAft>
              <a:buNone/>
            </a:pPr>
            <a:r>
              <a:rPr lang="en" sz="2400">
                <a:solidFill>
                  <a:srgbClr val="434343"/>
                </a:solidFill>
                <a:latin typeface="Proxima Nova"/>
                <a:ea typeface="Proxima Nova"/>
                <a:cs typeface="Proxima Nova"/>
                <a:sym typeface="Proxima Nova"/>
              </a:rPr>
              <a:t> </a:t>
            </a:r>
            <a:endParaRPr sz="2400">
              <a:solidFill>
                <a:srgbClr val="434343"/>
              </a:solidFill>
              <a:latin typeface="Proxima Nova"/>
              <a:ea typeface="Proxima Nova"/>
              <a:cs typeface="Proxima Nova"/>
              <a:sym typeface="Proxima Nova"/>
            </a:endParaRPr>
          </a:p>
          <a:p>
            <a:pPr indent="-457200" lvl="0" marL="609600" rtl="0" algn="l">
              <a:spcBef>
                <a:spcPts val="0"/>
              </a:spcBef>
              <a:spcAft>
                <a:spcPts val="0"/>
              </a:spcAft>
              <a:buClr>
                <a:srgbClr val="434343"/>
              </a:buClr>
              <a:buSzPts val="2400"/>
              <a:buFont typeface="Proxima Nova"/>
              <a:buChar char="●"/>
            </a:pPr>
            <a:r>
              <a:rPr lang="en" sz="2400">
                <a:solidFill>
                  <a:srgbClr val="434343"/>
                </a:solidFill>
                <a:latin typeface="Proxima Nova"/>
                <a:ea typeface="Proxima Nova"/>
                <a:cs typeface="Proxima Nova"/>
                <a:sym typeface="Proxima Nova"/>
              </a:rPr>
              <a:t>ShellShock (bash)</a:t>
            </a:r>
            <a:endParaRPr sz="2400">
              <a:solidFill>
                <a:srgbClr val="434343"/>
              </a:solidFill>
              <a:latin typeface="Proxima Nova"/>
              <a:ea typeface="Proxima Nova"/>
              <a:cs typeface="Proxima Nova"/>
              <a:sym typeface="Proxima Nova"/>
            </a:endParaRPr>
          </a:p>
          <a:p>
            <a:pPr indent="-457200" lvl="0" marL="609600" rtl="0" algn="l">
              <a:spcBef>
                <a:spcPts val="0"/>
              </a:spcBef>
              <a:spcAft>
                <a:spcPts val="0"/>
              </a:spcAft>
              <a:buClr>
                <a:srgbClr val="434343"/>
              </a:buClr>
              <a:buSzPts val="2400"/>
              <a:buFont typeface="Proxima Nova"/>
              <a:buChar char="●"/>
            </a:pPr>
            <a:r>
              <a:rPr lang="en" sz="2400">
                <a:solidFill>
                  <a:srgbClr val="434343"/>
                </a:solidFill>
                <a:latin typeface="Proxima Nova"/>
                <a:ea typeface="Proxima Nova"/>
                <a:cs typeface="Proxima Nova"/>
                <a:sym typeface="Proxima Nova"/>
              </a:rPr>
              <a:t>Heartbleed (OpenSSL)</a:t>
            </a:r>
            <a:endParaRPr sz="2400">
              <a:solidFill>
                <a:srgbClr val="434343"/>
              </a:solidFill>
              <a:latin typeface="Proxima Nova"/>
              <a:ea typeface="Proxima Nova"/>
              <a:cs typeface="Proxima Nova"/>
              <a:sym typeface="Proxima Nova"/>
            </a:endParaRPr>
          </a:p>
          <a:p>
            <a:pPr indent="-457200" lvl="0" marL="609600" rtl="0" algn="l">
              <a:spcBef>
                <a:spcPts val="0"/>
              </a:spcBef>
              <a:spcAft>
                <a:spcPts val="0"/>
              </a:spcAft>
              <a:buClr>
                <a:srgbClr val="434343"/>
              </a:buClr>
              <a:buSzPts val="2400"/>
              <a:buFont typeface="Proxima Nova"/>
              <a:buChar char="●"/>
            </a:pPr>
            <a:r>
              <a:rPr lang="en" sz="2400">
                <a:solidFill>
                  <a:srgbClr val="434343"/>
                </a:solidFill>
                <a:latin typeface="Proxima Nova"/>
                <a:ea typeface="Proxima Nova"/>
                <a:cs typeface="Proxima Nova"/>
                <a:sym typeface="Proxima Nova"/>
              </a:rPr>
              <a:t>Poodle (OpenSSL)</a:t>
            </a:r>
            <a:endParaRPr sz="2400">
              <a:solidFill>
                <a:srgbClr val="434343"/>
              </a:solidFill>
              <a:latin typeface="Proxima Nova"/>
              <a:ea typeface="Proxima Nova"/>
              <a:cs typeface="Proxima Nova"/>
              <a:sym typeface="Proxima Nova"/>
            </a:endParaRPr>
          </a:p>
          <a:p>
            <a:pPr indent="-457200" lvl="0" marL="609600" rtl="0" algn="l">
              <a:spcBef>
                <a:spcPts val="0"/>
              </a:spcBef>
              <a:spcAft>
                <a:spcPts val="0"/>
              </a:spcAft>
              <a:buClr>
                <a:srgbClr val="434343"/>
              </a:buClr>
              <a:buSzPts val="2400"/>
              <a:buFont typeface="Proxima Nova"/>
              <a:buChar char="●"/>
            </a:pPr>
            <a:r>
              <a:rPr lang="en" sz="2400">
                <a:solidFill>
                  <a:srgbClr val="434343"/>
                </a:solidFill>
                <a:latin typeface="Proxima Nova"/>
                <a:ea typeface="Proxima Nova"/>
                <a:cs typeface="Proxima Nova"/>
                <a:sym typeface="Proxima Nova"/>
              </a:rPr>
              <a:t>etc.</a:t>
            </a:r>
            <a:endParaRPr sz="2400">
              <a:solidFill>
                <a:srgbClr val="434343"/>
              </a:solidFill>
              <a:latin typeface="Proxima Nova"/>
              <a:ea typeface="Proxima Nova"/>
              <a:cs typeface="Proxima Nova"/>
              <a:sym typeface="Proxima Nova"/>
            </a:endParaRPr>
          </a:p>
        </p:txBody>
      </p:sp>
      <p:sp>
        <p:nvSpPr>
          <p:cNvPr id="881" name="Google Shape;881;p73"/>
          <p:cNvSpPr txBox="1"/>
          <p:nvPr>
            <p:ph type="title"/>
          </p:nvPr>
        </p:nvSpPr>
        <p:spPr>
          <a:xfrm>
            <a:off x="1102200" y="304800"/>
            <a:ext cx="9987600" cy="1417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4000">
                <a:solidFill>
                  <a:srgbClr val="434343"/>
                </a:solidFill>
              </a:rPr>
              <a:t>What’s inside the container does matter</a:t>
            </a:r>
            <a:endParaRPr sz="4000">
              <a:solidFill>
                <a:srgbClr val="434343"/>
              </a:solidFill>
            </a:endParaRPr>
          </a:p>
        </p:txBody>
      </p:sp>
      <p:pic>
        <p:nvPicPr>
          <p:cNvPr id="882" name="Google Shape;882;p73"/>
          <p:cNvPicPr preferRelativeResize="0"/>
          <p:nvPr/>
        </p:nvPicPr>
        <p:blipFill>
          <a:blip r:embed="rId4">
            <a:alphaModFix/>
          </a:blip>
          <a:stretch>
            <a:fillRect/>
          </a:stretch>
        </p:blipFill>
        <p:spPr>
          <a:xfrm>
            <a:off x="481700" y="1433087"/>
            <a:ext cx="6393524" cy="33006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Container Trust Issues</a:t>
            </a:r>
            <a:endParaRPr/>
          </a:p>
        </p:txBody>
      </p:sp>
      <p:sp>
        <p:nvSpPr>
          <p:cNvPr id="888" name="Google Shape;888;p7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89" name="Google Shape;889;p7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1400">
                <a:solidFill>
                  <a:srgbClr val="FF0000"/>
                </a:solidFill>
              </a:rPr>
              <a:t>*Docker Hub Pro Only</a:t>
            </a:r>
            <a:endParaRPr b="1" sz="1400">
              <a:solidFill>
                <a:srgbClr val="FF0000"/>
              </a:solidFill>
            </a:endParaRPr>
          </a:p>
        </p:txBody>
      </p:sp>
      <p:pic>
        <p:nvPicPr>
          <p:cNvPr id="890" name="Google Shape;890;p74"/>
          <p:cNvPicPr preferRelativeResize="0"/>
          <p:nvPr/>
        </p:nvPicPr>
        <p:blipFill>
          <a:blip r:embed="rId3">
            <a:alphaModFix/>
          </a:blip>
          <a:stretch>
            <a:fillRect/>
          </a:stretch>
        </p:blipFill>
        <p:spPr>
          <a:xfrm>
            <a:off x="849075" y="1913800"/>
            <a:ext cx="10493828" cy="39509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Background</a:t>
            </a:r>
            <a:endParaRPr/>
          </a:p>
        </p:txBody>
      </p:sp>
      <p:sp>
        <p:nvSpPr>
          <p:cNvPr id="412" name="Google Shape;412;p4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latin typeface="Red Hat Display Medium"/>
                <a:ea typeface="Red Hat Display Medium"/>
                <a:cs typeface="Red Hat Display Medium"/>
                <a:sym typeface="Red Hat Display Medium"/>
              </a:rPr>
              <a:t>‹#›</a:t>
            </a:fld>
            <a:endParaRPr>
              <a:solidFill>
                <a:schemeClr val="lt1"/>
              </a:solidFill>
              <a:latin typeface="Red Hat Display Medium"/>
              <a:ea typeface="Red Hat Display Medium"/>
              <a:cs typeface="Red Hat Display Medium"/>
              <a:sym typeface="Red Hat Display Medium"/>
            </a:endParaRPr>
          </a:p>
        </p:txBody>
      </p:sp>
      <p:sp>
        <p:nvSpPr>
          <p:cNvPr id="413" name="Google Shape;413;p48"/>
          <p:cNvSpPr txBox="1"/>
          <p:nvPr>
            <p:ph type="title"/>
          </p:nvPr>
        </p:nvSpPr>
        <p:spPr>
          <a:xfrm>
            <a:off x="1752600" y="1078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The Problem</a:t>
            </a:r>
            <a:endParaRPr sz="3600"/>
          </a:p>
        </p:txBody>
      </p:sp>
      <p:pic>
        <p:nvPicPr>
          <p:cNvPr id="414" name="Google Shape;414;p48"/>
          <p:cNvPicPr preferRelativeResize="0"/>
          <p:nvPr/>
        </p:nvPicPr>
        <p:blipFill>
          <a:blip r:embed="rId3">
            <a:alphaModFix/>
          </a:blip>
          <a:stretch>
            <a:fillRect/>
          </a:stretch>
        </p:blipFill>
        <p:spPr>
          <a:xfrm>
            <a:off x="3954700" y="759025"/>
            <a:ext cx="4186100" cy="580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5"/>
          <p:cNvSpPr txBox="1"/>
          <p:nvPr/>
        </p:nvSpPr>
        <p:spPr>
          <a:xfrm>
            <a:off x="1102200" y="5080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Proxima Nova"/>
                <a:ea typeface="Proxima Nova"/>
                <a:cs typeface="Proxima Nova"/>
                <a:sym typeface="Proxima Nova"/>
              </a:rPr>
              <a:t>A container is the smallest compute unit</a:t>
            </a:r>
            <a:endParaRPr sz="3700">
              <a:solidFill>
                <a:srgbClr val="000000"/>
              </a:solidFill>
              <a:latin typeface="Proxima Nova"/>
              <a:ea typeface="Proxima Nova"/>
              <a:cs typeface="Proxima Nova"/>
              <a:sym typeface="Proxima Nova"/>
            </a:endParaRPr>
          </a:p>
        </p:txBody>
      </p:sp>
      <p:sp>
        <p:nvSpPr>
          <p:cNvPr id="896" name="Google Shape;896;p75"/>
          <p:cNvSpPr/>
          <p:nvPr/>
        </p:nvSpPr>
        <p:spPr>
          <a:xfrm>
            <a:off x="5421799" y="3153001"/>
            <a:ext cx="1348500" cy="1348500"/>
          </a:xfrm>
          <a:prstGeom prst="rect">
            <a:avLst/>
          </a:prstGeom>
          <a:solidFill>
            <a:srgbClr val="0371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CONTAINER</a:t>
            </a:r>
            <a:endParaRPr sz="1300">
              <a:solidFill>
                <a:srgbClr val="FFFFFF"/>
              </a:solidFill>
              <a:latin typeface="Overpass"/>
              <a:ea typeface="Overpass"/>
              <a:cs typeface="Overpass"/>
              <a:sym typeface="Overpass"/>
            </a:endParaRPr>
          </a:p>
        </p:txBody>
      </p:sp>
      <p:sp>
        <p:nvSpPr>
          <p:cNvPr id="897" name="Google Shape;897;p7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98" name="Google Shape;898;p7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6"/>
          <p:cNvSpPr txBox="1"/>
          <p:nvPr/>
        </p:nvSpPr>
        <p:spPr>
          <a:xfrm>
            <a:off x="1102200" y="60960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latin typeface="Proxima Nova"/>
                <a:ea typeface="Proxima Nova"/>
                <a:cs typeface="Proxima Nova"/>
                <a:sym typeface="Proxima Nova"/>
              </a:rPr>
              <a:t>containers are created from </a:t>
            </a:r>
            <a:br>
              <a:rPr lang="en" sz="3700">
                <a:latin typeface="Proxima Nova"/>
                <a:ea typeface="Proxima Nova"/>
                <a:cs typeface="Proxima Nova"/>
                <a:sym typeface="Proxima Nova"/>
              </a:rPr>
            </a:br>
            <a:r>
              <a:rPr lang="en" sz="3700">
                <a:latin typeface="Proxima Nova"/>
                <a:ea typeface="Proxima Nova"/>
                <a:cs typeface="Proxima Nova"/>
                <a:sym typeface="Proxima Nova"/>
              </a:rPr>
              <a:t>container images</a:t>
            </a:r>
            <a:endParaRPr sz="3700">
              <a:latin typeface="Proxima Nova"/>
              <a:ea typeface="Proxima Nova"/>
              <a:cs typeface="Proxima Nova"/>
              <a:sym typeface="Proxima Nova"/>
            </a:endParaRPr>
          </a:p>
        </p:txBody>
      </p:sp>
      <p:sp>
        <p:nvSpPr>
          <p:cNvPr id="904" name="Google Shape;904;p76"/>
          <p:cNvSpPr/>
          <p:nvPr/>
        </p:nvSpPr>
        <p:spPr>
          <a:xfrm>
            <a:off x="7204567" y="3153001"/>
            <a:ext cx="1348500" cy="1348500"/>
          </a:xfrm>
          <a:prstGeom prst="rect">
            <a:avLst/>
          </a:prstGeom>
          <a:solidFill>
            <a:srgbClr val="0371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CONTAINER</a:t>
            </a:r>
            <a:endParaRPr sz="1300">
              <a:solidFill>
                <a:srgbClr val="FFFFFF"/>
              </a:solidFill>
              <a:latin typeface="Overpass"/>
              <a:ea typeface="Overpass"/>
              <a:cs typeface="Overpass"/>
              <a:sym typeface="Overpass"/>
            </a:endParaRPr>
          </a:p>
        </p:txBody>
      </p:sp>
      <p:sp>
        <p:nvSpPr>
          <p:cNvPr id="905" name="Google Shape;905;p76"/>
          <p:cNvSpPr/>
          <p:nvPr/>
        </p:nvSpPr>
        <p:spPr>
          <a:xfrm>
            <a:off x="3639033" y="3153001"/>
            <a:ext cx="1348500" cy="1348500"/>
          </a:xfrm>
          <a:prstGeom prst="rect">
            <a:avLst/>
          </a:prstGeom>
          <a:solidFill>
            <a:srgbClr val="73979C"/>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CONTAINER</a:t>
            </a:r>
            <a:br>
              <a:rPr lang="en" sz="1300">
                <a:solidFill>
                  <a:srgbClr val="FFFFFF"/>
                </a:solidFill>
                <a:latin typeface="Overpass"/>
                <a:ea typeface="Overpass"/>
                <a:cs typeface="Overpass"/>
                <a:sym typeface="Overpass"/>
              </a:rPr>
            </a:br>
            <a:r>
              <a:rPr lang="en" sz="1300">
                <a:solidFill>
                  <a:srgbClr val="FFFFFF"/>
                </a:solidFill>
                <a:latin typeface="Overpass"/>
                <a:ea typeface="Overpass"/>
                <a:cs typeface="Overpass"/>
                <a:sym typeface="Overpass"/>
              </a:rPr>
              <a:t>IMAGE</a:t>
            </a:r>
            <a:endParaRPr sz="1300">
              <a:solidFill>
                <a:srgbClr val="FFFFFF"/>
              </a:solidFill>
              <a:latin typeface="Overpass"/>
              <a:ea typeface="Overpass"/>
              <a:cs typeface="Overpass"/>
              <a:sym typeface="Overpass"/>
            </a:endParaRPr>
          </a:p>
        </p:txBody>
      </p:sp>
      <p:cxnSp>
        <p:nvCxnSpPr>
          <p:cNvPr id="906" name="Google Shape;906;p76"/>
          <p:cNvCxnSpPr>
            <a:endCxn id="904" idx="1"/>
          </p:cNvCxnSpPr>
          <p:nvPr/>
        </p:nvCxnSpPr>
        <p:spPr>
          <a:xfrm>
            <a:off x="4987267" y="3827251"/>
            <a:ext cx="2217300" cy="0"/>
          </a:xfrm>
          <a:prstGeom prst="straightConnector1">
            <a:avLst/>
          </a:prstGeom>
          <a:noFill/>
          <a:ln cap="flat" cmpd="sng" w="9525">
            <a:solidFill>
              <a:srgbClr val="666666"/>
            </a:solidFill>
            <a:prstDash val="solid"/>
            <a:round/>
            <a:headEnd len="med" w="med" type="none"/>
            <a:tailEnd len="med" w="med" type="triangle"/>
          </a:ln>
        </p:spPr>
      </p:cxnSp>
      <p:sp>
        <p:nvSpPr>
          <p:cNvPr id="907" name="Google Shape;907;p76"/>
          <p:cNvSpPr txBox="1"/>
          <p:nvPr/>
        </p:nvSpPr>
        <p:spPr>
          <a:xfrm>
            <a:off x="3815433" y="4575533"/>
            <a:ext cx="995700" cy="47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BINARY</a:t>
            </a:r>
            <a:endParaRPr sz="1600">
              <a:latin typeface="Overpass"/>
              <a:ea typeface="Overpass"/>
              <a:cs typeface="Overpass"/>
              <a:sym typeface="Overpass"/>
            </a:endParaRPr>
          </a:p>
        </p:txBody>
      </p:sp>
      <p:sp>
        <p:nvSpPr>
          <p:cNvPr id="908" name="Google Shape;908;p76"/>
          <p:cNvSpPr txBox="1"/>
          <p:nvPr/>
        </p:nvSpPr>
        <p:spPr>
          <a:xfrm>
            <a:off x="7167983" y="4575533"/>
            <a:ext cx="1421700" cy="4776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600">
                <a:latin typeface="Overpass"/>
                <a:ea typeface="Overpass"/>
                <a:cs typeface="Overpass"/>
                <a:sym typeface="Overpass"/>
              </a:rPr>
              <a:t>RUNTIME</a:t>
            </a:r>
            <a:endParaRPr sz="1600">
              <a:latin typeface="Overpass"/>
              <a:ea typeface="Overpass"/>
              <a:cs typeface="Overpass"/>
              <a:sym typeface="Overpass"/>
            </a:endParaRPr>
          </a:p>
        </p:txBody>
      </p:sp>
      <p:sp>
        <p:nvSpPr>
          <p:cNvPr id="909" name="Google Shape;909;p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0" name="Google Shape;910;p7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16" name="Google Shape;916;p7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917" name="Google Shape;917;p77"/>
          <p:cNvSpPr txBox="1"/>
          <p:nvPr>
            <p:ph idx="4294967295" type="title"/>
          </p:nvPr>
        </p:nvSpPr>
        <p:spPr>
          <a:xfrm>
            <a:off x="885000" y="2809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Container Operation</a:t>
            </a:r>
            <a:endParaRPr sz="3600"/>
          </a:p>
        </p:txBody>
      </p:sp>
      <p:sp>
        <p:nvSpPr>
          <p:cNvPr id="918" name="Google Shape;918;p77"/>
          <p:cNvSpPr txBox="1"/>
          <p:nvPr/>
        </p:nvSpPr>
        <p:spPr>
          <a:xfrm>
            <a:off x="1172875" y="957525"/>
            <a:ext cx="96336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Start Container</a:t>
            </a:r>
            <a:endParaRPr>
              <a:solidFill>
                <a:schemeClr val="dk1"/>
              </a:solidFill>
              <a:latin typeface="Proxima Nova"/>
              <a:ea typeface="Proxima Nova"/>
              <a:cs typeface="Proxima Nova"/>
              <a:sym typeface="Proxima Nova"/>
            </a:endParaRPr>
          </a:p>
          <a:p>
            <a:pPr indent="-317500" lvl="1" marL="9144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a:t>
            </a:r>
            <a:r>
              <a:rPr lang="en">
                <a:solidFill>
                  <a:schemeClr val="dk1"/>
                </a:solidFill>
                <a:latin typeface="Proxima Nova"/>
                <a:ea typeface="Proxima Nova"/>
                <a:cs typeface="Proxima Nova"/>
                <a:sym typeface="Proxima Nova"/>
              </a:rPr>
              <a:t>ocker run</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91440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Strop container</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stop CONTAINER-ID</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List all active container</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ps</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View  container log</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logs CONTAINER-ID</a:t>
            </a:r>
            <a:endParaRPr>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Remote  container command</a:t>
            </a:r>
            <a:endParaRPr>
              <a:solidFill>
                <a:schemeClr val="dk1"/>
              </a:solidFill>
              <a:latin typeface="Proxima Nova"/>
              <a:ea typeface="Proxima Nova"/>
              <a:cs typeface="Proxima Nova"/>
              <a:sym typeface="Proxima Nova"/>
            </a:endParaRPr>
          </a:p>
          <a:p>
            <a:pPr indent="-342900" lvl="1" marL="914400" rtl="0" algn="l">
              <a:lnSpc>
                <a:spcPct val="115000"/>
              </a:lnSpc>
              <a:spcBef>
                <a:spcPts val="0"/>
              </a:spcBef>
              <a:spcAft>
                <a:spcPts val="0"/>
              </a:spcAft>
              <a:buClr>
                <a:schemeClr val="dk1"/>
              </a:buClr>
              <a:buSzPts val="1800"/>
              <a:buFont typeface="Helvetica Neue"/>
              <a:buChar char="○"/>
            </a:pPr>
            <a:r>
              <a:rPr lang="en">
                <a:solidFill>
                  <a:schemeClr val="dk1"/>
                </a:solidFill>
                <a:latin typeface="Proxima Nova"/>
                <a:ea typeface="Proxima Nova"/>
                <a:cs typeface="Proxima Nova"/>
                <a:sym typeface="Proxima Nova"/>
              </a:rPr>
              <a:t>docker exec CONTAINER-ID COMMAND</a:t>
            </a:r>
            <a:endParaRPr>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chemeClr val="dk1"/>
              </a:solidFill>
              <a:latin typeface="Proxima Nova"/>
              <a:ea typeface="Proxima Nova"/>
              <a:cs typeface="Proxima Nova"/>
              <a:sym typeface="Proxima Nova"/>
            </a:endParaRPr>
          </a:p>
        </p:txBody>
      </p:sp>
      <p:pic>
        <p:nvPicPr>
          <p:cNvPr id="919" name="Google Shape;919;p77"/>
          <p:cNvPicPr preferRelativeResize="0"/>
          <p:nvPr/>
        </p:nvPicPr>
        <p:blipFill>
          <a:blip r:embed="rId3">
            <a:alphaModFix/>
          </a:blip>
          <a:stretch>
            <a:fillRect/>
          </a:stretch>
        </p:blipFill>
        <p:spPr>
          <a:xfrm>
            <a:off x="5766325" y="2692288"/>
            <a:ext cx="5758850" cy="1619125"/>
          </a:xfrm>
          <a:prstGeom prst="rect">
            <a:avLst/>
          </a:prstGeom>
          <a:noFill/>
          <a:ln>
            <a:noFill/>
          </a:ln>
        </p:spPr>
      </p:pic>
      <p:pic>
        <p:nvPicPr>
          <p:cNvPr id="920" name="Google Shape;920;p77"/>
          <p:cNvPicPr preferRelativeResize="0"/>
          <p:nvPr/>
        </p:nvPicPr>
        <p:blipFill>
          <a:blip r:embed="rId4">
            <a:alphaModFix/>
          </a:blip>
          <a:stretch>
            <a:fillRect/>
          </a:stretch>
        </p:blipFill>
        <p:spPr>
          <a:xfrm>
            <a:off x="3414150" y="1048163"/>
            <a:ext cx="6305550" cy="1343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latin typeface="Red Hat Display Medium"/>
                <a:ea typeface="Red Hat Display Medium"/>
                <a:cs typeface="Red Hat Display Medium"/>
                <a:sym typeface="Red Hat Display Medium"/>
              </a:rPr>
              <a:t>‹#›</a:t>
            </a:fld>
            <a:endParaRPr>
              <a:latin typeface="Red Hat Display Medium"/>
              <a:ea typeface="Red Hat Display Medium"/>
              <a:cs typeface="Red Hat Display Medium"/>
              <a:sym typeface="Red Hat Display Medium"/>
            </a:endParaRPr>
          </a:p>
        </p:txBody>
      </p:sp>
      <p:sp>
        <p:nvSpPr>
          <p:cNvPr id="926" name="Google Shape;926;p78"/>
          <p:cNvSpPr txBox="1"/>
          <p:nvPr>
            <p:ph type="title"/>
          </p:nvPr>
        </p:nvSpPr>
        <p:spPr>
          <a:xfrm>
            <a:off x="1752600" y="218675"/>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Container Life Cycle</a:t>
            </a:r>
            <a:endParaRPr/>
          </a:p>
        </p:txBody>
      </p:sp>
      <p:sp>
        <p:nvSpPr>
          <p:cNvPr id="927" name="Google Shape;927;p78"/>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28" name="Google Shape;928;p78"/>
          <p:cNvPicPr preferRelativeResize="0"/>
          <p:nvPr/>
        </p:nvPicPr>
        <p:blipFill>
          <a:blip r:embed="rId3">
            <a:alphaModFix/>
          </a:blip>
          <a:stretch>
            <a:fillRect/>
          </a:stretch>
        </p:blipFill>
        <p:spPr>
          <a:xfrm>
            <a:off x="1983177" y="901850"/>
            <a:ext cx="8225626" cy="5626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9"/>
          <p:cNvSpPr txBox="1"/>
          <p:nvPr>
            <p:ph type="title"/>
          </p:nvPr>
        </p:nvSpPr>
        <p:spPr>
          <a:xfrm>
            <a:off x="1752600" y="946000"/>
            <a:ext cx="8686800" cy="47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 Network</a:t>
            </a:r>
            <a:endParaRPr/>
          </a:p>
        </p:txBody>
      </p:sp>
      <p:pic>
        <p:nvPicPr>
          <p:cNvPr id="934" name="Google Shape;934;p79"/>
          <p:cNvPicPr preferRelativeResize="0"/>
          <p:nvPr/>
        </p:nvPicPr>
        <p:blipFill>
          <a:blip r:embed="rId3">
            <a:alphaModFix/>
          </a:blip>
          <a:stretch>
            <a:fillRect/>
          </a:stretch>
        </p:blipFill>
        <p:spPr>
          <a:xfrm>
            <a:off x="1062100" y="1586149"/>
            <a:ext cx="4574975" cy="4416651"/>
          </a:xfrm>
          <a:prstGeom prst="rect">
            <a:avLst/>
          </a:prstGeom>
          <a:noFill/>
          <a:ln>
            <a:noFill/>
          </a:ln>
          <a:effectLst>
            <a:outerShdw blurRad="57150" rotWithShape="0" algn="bl" dir="5400000" dist="19050">
              <a:srgbClr val="000000">
                <a:alpha val="50000"/>
              </a:srgbClr>
            </a:outerShdw>
          </a:effectLst>
        </p:spPr>
      </p:pic>
      <p:sp>
        <p:nvSpPr>
          <p:cNvPr id="935" name="Google Shape;935;p79"/>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500"/>
              <a:buFont typeface="Arial"/>
              <a:buNone/>
            </a:pPr>
            <a:r>
              <a:rPr lang="en">
                <a:solidFill>
                  <a:schemeClr val="dk1"/>
                </a:solidFill>
                <a:latin typeface="Arial"/>
                <a:ea typeface="Arial"/>
                <a:cs typeface="Arial"/>
                <a:sym typeface="Arial"/>
              </a:rPr>
              <a:t>By default, the Docker engine uses a bridged network mode, which through the use of </a:t>
            </a:r>
            <a:r>
              <a:rPr lang="en">
                <a:solidFill>
                  <a:srgbClr val="FF0000"/>
                </a:solidFill>
                <a:latin typeface="Arial"/>
                <a:ea typeface="Arial"/>
                <a:cs typeface="Arial"/>
                <a:sym typeface="Arial"/>
              </a:rPr>
              <a:t>iptables</a:t>
            </a:r>
            <a:r>
              <a:rPr lang="en">
                <a:solidFill>
                  <a:schemeClr val="dk1"/>
                </a:solidFill>
                <a:latin typeface="Arial"/>
                <a:ea typeface="Arial"/>
                <a:cs typeface="Arial"/>
                <a:sym typeface="Arial"/>
              </a:rPr>
              <a:t> and </a:t>
            </a:r>
            <a:r>
              <a:rPr lang="en">
                <a:solidFill>
                  <a:srgbClr val="FF0000"/>
                </a:solidFill>
                <a:latin typeface="Arial"/>
                <a:ea typeface="Arial"/>
                <a:cs typeface="Arial"/>
                <a:sym typeface="Arial"/>
              </a:rPr>
              <a:t>NAT</a:t>
            </a:r>
            <a:r>
              <a:rPr lang="en">
                <a:solidFill>
                  <a:schemeClr val="dk1"/>
                </a:solidFill>
                <a:latin typeface="Arial"/>
                <a:ea typeface="Arial"/>
                <a:cs typeface="Arial"/>
                <a:sym typeface="Arial"/>
              </a:rPr>
              <a:t>, allows containers to connect to the host machines network.</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936" name="Google Shape;936;p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937" name="Google Shape;937;p79"/>
          <p:cNvPicPr preferRelativeResize="0"/>
          <p:nvPr/>
        </p:nvPicPr>
        <p:blipFill>
          <a:blip r:embed="rId4">
            <a:alphaModFix/>
          </a:blip>
          <a:stretch>
            <a:fillRect/>
          </a:stretch>
        </p:blipFill>
        <p:spPr>
          <a:xfrm>
            <a:off x="6586525" y="1587050"/>
            <a:ext cx="4574975" cy="441484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 Network</a:t>
            </a:r>
            <a:endParaRPr/>
          </a:p>
        </p:txBody>
      </p:sp>
      <p:sp>
        <p:nvSpPr>
          <p:cNvPr id="943" name="Google Shape;943;p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44" name="Google Shape;944;p8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45" name="Google Shape;945;p80"/>
          <p:cNvPicPr preferRelativeResize="0"/>
          <p:nvPr/>
        </p:nvPicPr>
        <p:blipFill>
          <a:blip r:embed="rId3">
            <a:alphaModFix/>
          </a:blip>
          <a:stretch>
            <a:fillRect/>
          </a:stretch>
        </p:blipFill>
        <p:spPr>
          <a:xfrm>
            <a:off x="1441838" y="1807875"/>
            <a:ext cx="6422115" cy="3950955"/>
          </a:xfrm>
          <a:prstGeom prst="rect">
            <a:avLst/>
          </a:prstGeom>
          <a:noFill/>
          <a:ln>
            <a:noFill/>
          </a:ln>
        </p:spPr>
      </p:pic>
      <p:sp>
        <p:nvSpPr>
          <p:cNvPr id="946" name="Google Shape;946;p80"/>
          <p:cNvSpPr txBox="1"/>
          <p:nvPr/>
        </p:nvSpPr>
        <p:spPr>
          <a:xfrm>
            <a:off x="8221650" y="18078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chemeClr val="dk1"/>
                </a:solidFill>
                <a:latin typeface="Courier New"/>
                <a:ea typeface="Courier New"/>
                <a:cs typeface="Courier New"/>
                <a:sym typeface="Courier New"/>
              </a:rPr>
              <a:t>bridge</a:t>
            </a:r>
            <a:r>
              <a:rPr lang="en" sz="950">
                <a:solidFill>
                  <a:schemeClr val="dk1"/>
                </a:solidFill>
                <a:latin typeface="Courier New"/>
                <a:ea typeface="Courier New"/>
                <a:cs typeface="Courier New"/>
                <a:sym typeface="Courier New"/>
              </a:rPr>
              <a:t>: The default network driver. If you don’t specify a driver, this is the type of network you are creating. Bridge networks are usually used when your applications run in standalone containers that need to communicate.</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50">
                <a:solidFill>
                  <a:schemeClr val="dk1"/>
                </a:solidFill>
                <a:latin typeface="Courier New"/>
                <a:ea typeface="Courier New"/>
                <a:cs typeface="Courier New"/>
                <a:sym typeface="Courier New"/>
              </a:rPr>
              <a:t>(for naming/alias user docker run --link option)</a:t>
            </a:r>
            <a:endParaRPr b="1" sz="9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50">
                <a:solidFill>
                  <a:schemeClr val="dk1"/>
                </a:solidFill>
                <a:latin typeface="Courier New"/>
                <a:ea typeface="Courier New"/>
                <a:cs typeface="Courier New"/>
                <a:sym typeface="Courier New"/>
              </a:rPr>
              <a:t>host</a:t>
            </a:r>
            <a:r>
              <a:rPr lang="en" sz="950">
                <a:solidFill>
                  <a:schemeClr val="dk1"/>
                </a:solidFill>
                <a:latin typeface="Courier New"/>
                <a:ea typeface="Courier New"/>
                <a:cs typeface="Courier New"/>
                <a:sym typeface="Courier New"/>
              </a:rPr>
              <a:t>: For standalone containers, remove network isolation between the container and the Docker host, and use the host’s networking directly.</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50">
                <a:solidFill>
                  <a:schemeClr val="dk1"/>
                </a:solidFill>
                <a:latin typeface="Courier New"/>
                <a:ea typeface="Courier New"/>
                <a:cs typeface="Courier New"/>
                <a:sym typeface="Courier New"/>
              </a:rPr>
              <a:t>none</a:t>
            </a:r>
            <a:r>
              <a:rPr lang="en" sz="950">
                <a:solidFill>
                  <a:schemeClr val="dk1"/>
                </a:solidFill>
                <a:latin typeface="Courier New"/>
                <a:ea typeface="Courier New"/>
                <a:cs typeface="Courier New"/>
                <a:sym typeface="Courier New"/>
              </a:rPr>
              <a:t>: For this container, disable all networking. Usually used in conjunction with a custom network driver. none is not available for swarm services.</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50">
                <a:solidFill>
                  <a:schemeClr val="dk1"/>
                </a:solidFill>
                <a:latin typeface="Courier New"/>
                <a:ea typeface="Courier New"/>
                <a:cs typeface="Courier New"/>
                <a:sym typeface="Courier New"/>
              </a:rPr>
              <a:t>Overlay</a:t>
            </a:r>
            <a:r>
              <a:rPr lang="en" sz="950">
                <a:solidFill>
                  <a:schemeClr val="dk1"/>
                </a:solidFill>
                <a:latin typeface="Courier New"/>
                <a:ea typeface="Courier New"/>
                <a:cs typeface="Courier New"/>
                <a:sym typeface="Courier New"/>
              </a:rPr>
              <a:t>: For swarm mode.</a:t>
            </a:r>
            <a:endParaRPr sz="950">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1"/>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Persist Data</a:t>
            </a:r>
            <a:endParaRPr/>
          </a:p>
        </p:txBody>
      </p:sp>
      <p:sp>
        <p:nvSpPr>
          <p:cNvPr id="952" name="Google Shape;952;p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53" name="Google Shape;953;p8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54" name="Google Shape;954;p81"/>
          <p:cNvPicPr preferRelativeResize="0"/>
          <p:nvPr/>
        </p:nvPicPr>
        <p:blipFill>
          <a:blip r:embed="rId3">
            <a:alphaModFix/>
          </a:blip>
          <a:stretch>
            <a:fillRect/>
          </a:stretch>
        </p:blipFill>
        <p:spPr>
          <a:xfrm>
            <a:off x="786538" y="1745725"/>
            <a:ext cx="4810125" cy="2476500"/>
          </a:xfrm>
          <a:prstGeom prst="rect">
            <a:avLst/>
          </a:prstGeom>
          <a:noFill/>
          <a:ln>
            <a:noFill/>
          </a:ln>
        </p:spPr>
      </p:pic>
      <p:sp>
        <p:nvSpPr>
          <p:cNvPr id="955" name="Google Shape;955;p81"/>
          <p:cNvSpPr txBox="1"/>
          <p:nvPr/>
        </p:nvSpPr>
        <p:spPr>
          <a:xfrm>
            <a:off x="6177600" y="1815975"/>
            <a:ext cx="5206200" cy="11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92929"/>
                </a:solidFill>
                <a:highlight>
                  <a:srgbClr val="F2F2F2"/>
                </a:highlight>
                <a:latin typeface="Courier New"/>
                <a:ea typeface="Courier New"/>
                <a:cs typeface="Courier New"/>
                <a:sym typeface="Courier New"/>
              </a:rPr>
              <a:t>docker run -v /docker/redis-data:/data --name redis -d redis redis-server --appendonly yes</a:t>
            </a:r>
            <a:endParaRPr b="1" sz="2000"/>
          </a:p>
        </p:txBody>
      </p:sp>
      <p:sp>
        <p:nvSpPr>
          <p:cNvPr id="956" name="Google Shape;956;p81"/>
          <p:cNvSpPr txBox="1"/>
          <p:nvPr/>
        </p:nvSpPr>
        <p:spPr>
          <a:xfrm>
            <a:off x="813675" y="4591000"/>
            <a:ext cx="10718100" cy="142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Volumes </a:t>
            </a:r>
            <a:r>
              <a:rPr lang="en"/>
              <a:t>are stored in a part of the host filesystem which is managed by Docker (/var/lib/docker/volumes/ on Linux). Non-Docker processes should not modify this part of the filesystem. Volumes are the best way to persist data in Docker.</a:t>
            </a:r>
            <a:endParaRPr/>
          </a:p>
          <a:p>
            <a:pPr indent="-317500" lvl="0" marL="457200" rtl="0" algn="l">
              <a:spcBef>
                <a:spcPts val="0"/>
              </a:spcBef>
              <a:spcAft>
                <a:spcPts val="0"/>
              </a:spcAft>
              <a:buSzPts val="1400"/>
              <a:buChar char="●"/>
            </a:pPr>
            <a:r>
              <a:rPr b="1" lang="en"/>
              <a:t>Bind mounts</a:t>
            </a:r>
            <a:r>
              <a:rPr lang="en"/>
              <a:t> may be stored anywhere on the host system. They may even be important system files or directories. Non-Docker processes on the Docker host or a Docker container can modify them at any time.</a:t>
            </a:r>
            <a:endParaRPr/>
          </a:p>
          <a:p>
            <a:pPr indent="-317500" lvl="0" marL="457200" rtl="0" algn="l">
              <a:spcBef>
                <a:spcPts val="0"/>
              </a:spcBef>
              <a:spcAft>
                <a:spcPts val="0"/>
              </a:spcAft>
              <a:buSzPts val="1400"/>
              <a:buChar char="●"/>
            </a:pPr>
            <a:r>
              <a:rPr b="1" lang="en"/>
              <a:t>tmpfs </a:t>
            </a:r>
            <a:r>
              <a:rPr lang="en"/>
              <a:t>mounts are stored in the host system’s memory only, and are never written to the host system’s filesystem.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2"/>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Container Debugging</a:t>
            </a:r>
            <a:endParaRPr/>
          </a:p>
        </p:txBody>
      </p:sp>
      <p:sp>
        <p:nvSpPr>
          <p:cNvPr id="962" name="Google Shape;962;p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63" name="Google Shape;963;p82"/>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64" name="Google Shape;964;p82"/>
          <p:cNvPicPr preferRelativeResize="0"/>
          <p:nvPr/>
        </p:nvPicPr>
        <p:blipFill>
          <a:blip r:embed="rId3">
            <a:alphaModFix/>
          </a:blip>
          <a:stretch>
            <a:fillRect/>
          </a:stretch>
        </p:blipFill>
        <p:spPr>
          <a:xfrm>
            <a:off x="975700" y="1735200"/>
            <a:ext cx="10240597" cy="39509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8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Operation Per Container</a:t>
            </a:r>
            <a:endParaRPr/>
          </a:p>
        </p:txBody>
      </p:sp>
      <p:sp>
        <p:nvSpPr>
          <p:cNvPr id="970" name="Google Shape;970;p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71" name="Google Shape;971;p8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972" name="Google Shape;972;p83"/>
          <p:cNvSpPr txBox="1"/>
          <p:nvPr/>
        </p:nvSpPr>
        <p:spPr>
          <a:xfrm>
            <a:off x="1119175" y="2242675"/>
            <a:ext cx="9633600" cy="30000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Build image from Dockerfile</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Pull image from Hub/Registry</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Configure and Create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Start and stop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Stream their logs</a:t>
            </a:r>
            <a:endParaRPr sz="2500">
              <a:solidFill>
                <a:schemeClr val="dk1"/>
              </a:solidFill>
              <a:latin typeface="Proxima Nova"/>
              <a:ea typeface="Proxima Nova"/>
              <a:cs typeface="Proxima Nova"/>
              <a:sym typeface="Proxima Nova"/>
            </a:endParaRPr>
          </a:p>
        </p:txBody>
      </p:sp>
      <p:pic>
        <p:nvPicPr>
          <p:cNvPr id="973" name="Google Shape;973;p83"/>
          <p:cNvPicPr preferRelativeResize="0"/>
          <p:nvPr/>
        </p:nvPicPr>
        <p:blipFill>
          <a:blip r:embed="rId3">
            <a:alphaModFix/>
          </a:blip>
          <a:stretch>
            <a:fillRect/>
          </a:stretch>
        </p:blipFill>
        <p:spPr>
          <a:xfrm>
            <a:off x="6347075" y="2408013"/>
            <a:ext cx="4861850" cy="2041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4"/>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Multi-Container</a:t>
            </a:r>
            <a:endParaRPr/>
          </a:p>
        </p:txBody>
      </p:sp>
      <p:sp>
        <p:nvSpPr>
          <p:cNvPr id="979" name="Google Shape;979;p8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80" name="Google Shape;980;p8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81" name="Google Shape;981;p84"/>
          <p:cNvPicPr preferRelativeResize="0"/>
          <p:nvPr/>
        </p:nvPicPr>
        <p:blipFill>
          <a:blip r:embed="rId3">
            <a:alphaModFix/>
          </a:blip>
          <a:stretch>
            <a:fillRect/>
          </a:stretch>
        </p:blipFill>
        <p:spPr>
          <a:xfrm>
            <a:off x="726138" y="1757375"/>
            <a:ext cx="10739729" cy="39509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Background</a:t>
            </a:r>
            <a:endParaRPr/>
          </a:p>
        </p:txBody>
      </p:sp>
      <p:sp>
        <p:nvSpPr>
          <p:cNvPr id="420" name="Google Shape;420;p4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1" name="Google Shape;421;p4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22" name="Google Shape;422;p49"/>
          <p:cNvSpPr txBox="1"/>
          <p:nvPr/>
        </p:nvSpPr>
        <p:spPr>
          <a:xfrm>
            <a:off x="953750" y="1309500"/>
            <a:ext cx="28080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ed Hat Display"/>
                <a:ea typeface="Red Hat Display"/>
                <a:cs typeface="Red Hat Display"/>
                <a:sym typeface="Red Hat Display"/>
              </a:rPr>
              <a:t>The Problem</a:t>
            </a:r>
            <a:endParaRPr sz="3600">
              <a:solidFill>
                <a:srgbClr val="000000"/>
              </a:solidFill>
              <a:latin typeface="Red Hat Display"/>
              <a:ea typeface="Red Hat Display"/>
              <a:cs typeface="Red Hat Display"/>
              <a:sym typeface="Red Hat Display"/>
            </a:endParaRPr>
          </a:p>
        </p:txBody>
      </p:sp>
      <p:sp>
        <p:nvSpPr>
          <p:cNvPr id="423" name="Google Shape;423;p49"/>
          <p:cNvSpPr txBox="1"/>
          <p:nvPr/>
        </p:nvSpPr>
        <p:spPr>
          <a:xfrm>
            <a:off x="1041500" y="2362900"/>
            <a:ext cx="3496800" cy="19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solidFill>
                  <a:srgbClr val="000000"/>
                </a:solidFill>
                <a:latin typeface="Red Hat Text"/>
                <a:ea typeface="Red Hat Text"/>
                <a:cs typeface="Red Hat Text"/>
                <a:sym typeface="Red Hat Text"/>
              </a:rPr>
              <a:t>Applications require complicated installation and integration every time they are deployed</a:t>
            </a:r>
            <a:endParaRPr i="1" sz="2400">
              <a:solidFill>
                <a:srgbClr val="000000"/>
              </a:solidFill>
              <a:latin typeface="Red Hat Text"/>
              <a:ea typeface="Red Hat Text"/>
              <a:cs typeface="Red Hat Text"/>
              <a:sym typeface="Red Hat Text"/>
            </a:endParaRPr>
          </a:p>
        </p:txBody>
      </p:sp>
      <p:pic>
        <p:nvPicPr>
          <p:cNvPr descr="packaging.png" id="424" name="Google Shape;424;p49"/>
          <p:cNvPicPr preferRelativeResize="0"/>
          <p:nvPr/>
        </p:nvPicPr>
        <p:blipFill rotWithShape="1">
          <a:blip r:embed="rId3">
            <a:alphaModFix/>
          </a:blip>
          <a:srcRect b="-51010" l="-10081" r="-10081" t="-51010"/>
          <a:stretch/>
        </p:blipFill>
        <p:spPr>
          <a:xfrm>
            <a:off x="5739350" y="268550"/>
            <a:ext cx="5486400" cy="5486400"/>
          </a:xfrm>
          <a:prstGeom prst="ellipse">
            <a:avLst/>
          </a:prstGeom>
          <a:noFill/>
          <a:ln>
            <a:noFill/>
          </a:ln>
        </p:spPr>
      </p:pic>
      <p:grpSp>
        <p:nvGrpSpPr>
          <p:cNvPr id="425" name="Google Shape;425;p49"/>
          <p:cNvGrpSpPr/>
          <p:nvPr/>
        </p:nvGrpSpPr>
        <p:grpSpPr>
          <a:xfrm>
            <a:off x="4434574" y="4963125"/>
            <a:ext cx="1463963" cy="763981"/>
            <a:chOff x="791175" y="3738675"/>
            <a:chExt cx="1098000" cy="573000"/>
          </a:xfrm>
        </p:grpSpPr>
        <p:sp>
          <p:nvSpPr>
            <p:cNvPr id="426" name="Google Shape;426;p49"/>
            <p:cNvSpPr/>
            <p:nvPr/>
          </p:nvSpPr>
          <p:spPr>
            <a:xfrm>
              <a:off x="791175"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LAPTOP</a:t>
              </a:r>
              <a:endParaRPr sz="1200">
                <a:solidFill>
                  <a:srgbClr val="FFFFFF"/>
                </a:solidFill>
                <a:latin typeface="Overpass"/>
                <a:ea typeface="Overpass"/>
                <a:cs typeface="Overpass"/>
                <a:sym typeface="Overpass"/>
              </a:endParaRPr>
            </a:p>
          </p:txBody>
        </p:sp>
        <p:pic>
          <p:nvPicPr>
            <p:cNvPr id="427" name="Google Shape;427;p49"/>
            <p:cNvPicPr preferRelativeResize="0"/>
            <p:nvPr/>
          </p:nvPicPr>
          <p:blipFill>
            <a:blip r:embed="rId4">
              <a:alphaModFix/>
            </a:blip>
            <a:stretch>
              <a:fillRect/>
            </a:stretch>
          </p:blipFill>
          <p:spPr>
            <a:xfrm>
              <a:off x="1213275" y="3847026"/>
              <a:ext cx="253800" cy="186300"/>
            </a:xfrm>
            <a:prstGeom prst="rect">
              <a:avLst/>
            </a:prstGeom>
            <a:noFill/>
            <a:ln>
              <a:noFill/>
            </a:ln>
          </p:spPr>
        </p:pic>
      </p:grpSp>
      <p:grpSp>
        <p:nvGrpSpPr>
          <p:cNvPr id="428" name="Google Shape;428;p49"/>
          <p:cNvGrpSpPr/>
          <p:nvPr/>
        </p:nvGrpSpPr>
        <p:grpSpPr>
          <a:xfrm>
            <a:off x="5962320" y="4963125"/>
            <a:ext cx="1463963" cy="763981"/>
            <a:chOff x="2026030" y="3738675"/>
            <a:chExt cx="1098000" cy="573000"/>
          </a:xfrm>
        </p:grpSpPr>
        <p:sp>
          <p:nvSpPr>
            <p:cNvPr id="429" name="Google Shape;429;p49"/>
            <p:cNvSpPr/>
            <p:nvPr/>
          </p:nvSpPr>
          <p:spPr>
            <a:xfrm>
              <a:off x="202603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BARE METAL</a:t>
              </a:r>
              <a:endParaRPr sz="1200">
                <a:solidFill>
                  <a:srgbClr val="FFFFFF"/>
                </a:solidFill>
                <a:latin typeface="Overpass"/>
                <a:ea typeface="Overpass"/>
                <a:cs typeface="Overpass"/>
                <a:sym typeface="Overpass"/>
              </a:endParaRPr>
            </a:p>
          </p:txBody>
        </p:sp>
        <p:pic>
          <p:nvPicPr>
            <p:cNvPr id="430" name="Google Shape;430;p49"/>
            <p:cNvPicPr preferRelativeResize="0"/>
            <p:nvPr/>
          </p:nvPicPr>
          <p:blipFill>
            <a:blip r:embed="rId5">
              <a:alphaModFix/>
            </a:blip>
            <a:stretch>
              <a:fillRect/>
            </a:stretch>
          </p:blipFill>
          <p:spPr>
            <a:xfrm>
              <a:off x="2431830" y="3883013"/>
              <a:ext cx="286400" cy="114325"/>
            </a:xfrm>
            <a:prstGeom prst="rect">
              <a:avLst/>
            </a:prstGeom>
            <a:noFill/>
            <a:ln>
              <a:noFill/>
            </a:ln>
          </p:spPr>
        </p:pic>
      </p:grpSp>
      <p:grpSp>
        <p:nvGrpSpPr>
          <p:cNvPr id="431" name="Google Shape;431;p49"/>
          <p:cNvGrpSpPr/>
          <p:nvPr/>
        </p:nvGrpSpPr>
        <p:grpSpPr>
          <a:xfrm>
            <a:off x="7490087" y="4963125"/>
            <a:ext cx="1463963" cy="763981"/>
            <a:chOff x="3380760" y="3738675"/>
            <a:chExt cx="1098000" cy="573000"/>
          </a:xfrm>
        </p:grpSpPr>
        <p:sp>
          <p:nvSpPr>
            <p:cNvPr id="432" name="Google Shape;432;p49"/>
            <p:cNvSpPr/>
            <p:nvPr/>
          </p:nvSpPr>
          <p:spPr>
            <a:xfrm>
              <a:off x="3380760"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VIRTUALIZATION</a:t>
              </a:r>
              <a:endParaRPr sz="1200">
                <a:solidFill>
                  <a:srgbClr val="FFFFFF"/>
                </a:solidFill>
                <a:latin typeface="Overpass"/>
                <a:ea typeface="Overpass"/>
                <a:cs typeface="Overpass"/>
                <a:sym typeface="Overpass"/>
              </a:endParaRPr>
            </a:p>
          </p:txBody>
        </p:sp>
        <p:pic>
          <p:nvPicPr>
            <p:cNvPr id="433" name="Google Shape;433;p49"/>
            <p:cNvPicPr preferRelativeResize="0"/>
            <p:nvPr/>
          </p:nvPicPr>
          <p:blipFill>
            <a:blip r:embed="rId6">
              <a:alphaModFix/>
            </a:blip>
            <a:stretch>
              <a:fillRect/>
            </a:stretch>
          </p:blipFill>
          <p:spPr>
            <a:xfrm>
              <a:off x="3786560" y="3872116"/>
              <a:ext cx="286400" cy="136119"/>
            </a:xfrm>
            <a:prstGeom prst="rect">
              <a:avLst/>
            </a:prstGeom>
            <a:noFill/>
            <a:ln>
              <a:noFill/>
            </a:ln>
          </p:spPr>
        </p:pic>
      </p:grpSp>
      <p:grpSp>
        <p:nvGrpSpPr>
          <p:cNvPr id="434" name="Google Shape;434;p49"/>
          <p:cNvGrpSpPr/>
          <p:nvPr/>
        </p:nvGrpSpPr>
        <p:grpSpPr>
          <a:xfrm>
            <a:off x="9017854" y="4963125"/>
            <a:ext cx="1463963" cy="763981"/>
            <a:chOff x="4733582" y="3738675"/>
            <a:chExt cx="1098000" cy="573000"/>
          </a:xfrm>
        </p:grpSpPr>
        <p:sp>
          <p:nvSpPr>
            <p:cNvPr id="435" name="Google Shape;435;p49"/>
            <p:cNvSpPr/>
            <p:nvPr/>
          </p:nvSpPr>
          <p:spPr>
            <a:xfrm>
              <a:off x="473358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PRIVATE CLOUD</a:t>
              </a:r>
              <a:endParaRPr sz="1200">
                <a:solidFill>
                  <a:srgbClr val="FFFFFF"/>
                </a:solidFill>
                <a:latin typeface="Overpass"/>
                <a:ea typeface="Overpass"/>
                <a:cs typeface="Overpass"/>
                <a:sym typeface="Overpass"/>
              </a:endParaRPr>
            </a:p>
          </p:txBody>
        </p:sp>
        <p:pic>
          <p:nvPicPr>
            <p:cNvPr id="436" name="Google Shape;436;p49"/>
            <p:cNvPicPr preferRelativeResize="0"/>
            <p:nvPr/>
          </p:nvPicPr>
          <p:blipFill>
            <a:blip r:embed="rId7">
              <a:alphaModFix/>
            </a:blip>
            <a:stretch>
              <a:fillRect/>
            </a:stretch>
          </p:blipFill>
          <p:spPr>
            <a:xfrm>
              <a:off x="5143198" y="3843637"/>
              <a:ext cx="278769" cy="193079"/>
            </a:xfrm>
            <a:prstGeom prst="rect">
              <a:avLst/>
            </a:prstGeom>
            <a:noFill/>
            <a:ln>
              <a:noFill/>
            </a:ln>
          </p:spPr>
        </p:pic>
      </p:grpSp>
      <p:grpSp>
        <p:nvGrpSpPr>
          <p:cNvPr id="437" name="Google Shape;437;p49"/>
          <p:cNvGrpSpPr/>
          <p:nvPr/>
        </p:nvGrpSpPr>
        <p:grpSpPr>
          <a:xfrm>
            <a:off x="10545621" y="4963125"/>
            <a:ext cx="1463963" cy="763981"/>
            <a:chOff x="6088312" y="3738675"/>
            <a:chExt cx="1098000" cy="573000"/>
          </a:xfrm>
        </p:grpSpPr>
        <p:sp>
          <p:nvSpPr>
            <p:cNvPr id="438" name="Google Shape;438;p49"/>
            <p:cNvSpPr/>
            <p:nvPr/>
          </p:nvSpPr>
          <p:spPr>
            <a:xfrm>
              <a:off x="6088312" y="3738675"/>
              <a:ext cx="1098000" cy="573000"/>
            </a:xfrm>
            <a:prstGeom prst="rect">
              <a:avLst/>
            </a:prstGeom>
            <a:solidFill>
              <a:srgbClr val="666666"/>
            </a:solid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PUBLIC CLOUD</a:t>
              </a:r>
              <a:endParaRPr sz="1200">
                <a:solidFill>
                  <a:srgbClr val="FFFFFF"/>
                </a:solidFill>
                <a:latin typeface="Overpass"/>
                <a:ea typeface="Overpass"/>
                <a:cs typeface="Overpass"/>
                <a:sym typeface="Overpass"/>
              </a:endParaRPr>
            </a:p>
          </p:txBody>
        </p:sp>
        <p:pic>
          <p:nvPicPr>
            <p:cNvPr id="439" name="Google Shape;439;p49"/>
            <p:cNvPicPr preferRelativeResize="0"/>
            <p:nvPr/>
          </p:nvPicPr>
          <p:blipFill>
            <a:blip r:embed="rId8">
              <a:alphaModFix/>
            </a:blip>
            <a:stretch>
              <a:fillRect/>
            </a:stretch>
          </p:blipFill>
          <p:spPr>
            <a:xfrm>
              <a:off x="6497927" y="3843637"/>
              <a:ext cx="278769" cy="193079"/>
            </a:xfrm>
            <a:prstGeom prst="rect">
              <a:avLst/>
            </a:prstGeom>
            <a:noFill/>
            <a:ln>
              <a:noFill/>
            </a:ln>
          </p:spPr>
        </p:pic>
      </p:grpSp>
      <p:pic>
        <p:nvPicPr>
          <p:cNvPr id="440" name="Google Shape;440;p49"/>
          <p:cNvPicPr preferRelativeResize="0"/>
          <p:nvPr/>
        </p:nvPicPr>
        <p:blipFill>
          <a:blip r:embed="rId9">
            <a:alphaModFix/>
          </a:blip>
          <a:stretch>
            <a:fillRect/>
          </a:stretch>
        </p:blipFill>
        <p:spPr>
          <a:xfrm>
            <a:off x="5596671" y="393921"/>
            <a:ext cx="5323449" cy="1115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85"/>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Multi-Container</a:t>
            </a:r>
            <a:endParaRPr/>
          </a:p>
        </p:txBody>
      </p:sp>
      <p:sp>
        <p:nvSpPr>
          <p:cNvPr id="987" name="Google Shape;987;p8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988" name="Google Shape;988;p8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989" name="Google Shape;989;p85"/>
          <p:cNvPicPr preferRelativeResize="0"/>
          <p:nvPr/>
        </p:nvPicPr>
        <p:blipFill>
          <a:blip r:embed="rId3">
            <a:alphaModFix/>
          </a:blip>
          <a:stretch>
            <a:fillRect/>
          </a:stretch>
        </p:blipFill>
        <p:spPr>
          <a:xfrm>
            <a:off x="618675" y="2511225"/>
            <a:ext cx="4205327" cy="2566838"/>
          </a:xfrm>
          <a:prstGeom prst="rect">
            <a:avLst/>
          </a:prstGeom>
          <a:noFill/>
          <a:ln>
            <a:noFill/>
          </a:ln>
          <a:effectLst>
            <a:outerShdw blurRad="57150" rotWithShape="0" algn="bl" dir="5400000" dist="19050">
              <a:srgbClr val="000000">
                <a:alpha val="50000"/>
              </a:srgbClr>
            </a:outerShdw>
          </a:effectLst>
        </p:spPr>
      </p:pic>
      <p:pic>
        <p:nvPicPr>
          <p:cNvPr id="990" name="Google Shape;990;p85"/>
          <p:cNvPicPr preferRelativeResize="0"/>
          <p:nvPr/>
        </p:nvPicPr>
        <p:blipFill>
          <a:blip r:embed="rId4">
            <a:alphaModFix/>
          </a:blip>
          <a:stretch>
            <a:fillRect/>
          </a:stretch>
        </p:blipFill>
        <p:spPr>
          <a:xfrm>
            <a:off x="8260685" y="3207550"/>
            <a:ext cx="1679757" cy="967800"/>
          </a:xfrm>
          <a:prstGeom prst="rect">
            <a:avLst/>
          </a:prstGeom>
          <a:noFill/>
          <a:ln>
            <a:noFill/>
          </a:ln>
          <a:effectLst>
            <a:outerShdw blurRad="57150" rotWithShape="0" algn="bl" dir="5400000" dist="19050">
              <a:srgbClr val="000000">
                <a:alpha val="50000"/>
              </a:srgbClr>
            </a:outerShdw>
          </a:effectLst>
        </p:spPr>
      </p:pic>
      <p:pic>
        <p:nvPicPr>
          <p:cNvPr id="991" name="Google Shape;991;p85"/>
          <p:cNvPicPr preferRelativeResize="0"/>
          <p:nvPr/>
        </p:nvPicPr>
        <p:blipFill rotWithShape="1">
          <a:blip r:embed="rId5">
            <a:alphaModFix/>
          </a:blip>
          <a:srcRect b="0" l="71490" r="0" t="0"/>
          <a:stretch/>
        </p:blipFill>
        <p:spPr>
          <a:xfrm>
            <a:off x="10068050" y="2360050"/>
            <a:ext cx="1340599" cy="2493250"/>
          </a:xfrm>
          <a:prstGeom prst="rect">
            <a:avLst/>
          </a:prstGeom>
          <a:noFill/>
          <a:ln>
            <a:noFill/>
          </a:ln>
        </p:spPr>
      </p:pic>
      <p:pic>
        <p:nvPicPr>
          <p:cNvPr id="992" name="Google Shape;992;p85"/>
          <p:cNvPicPr preferRelativeResize="0"/>
          <p:nvPr/>
        </p:nvPicPr>
        <p:blipFill>
          <a:blip r:embed="rId6">
            <a:alphaModFix/>
          </a:blip>
          <a:stretch>
            <a:fillRect/>
          </a:stretch>
        </p:blipFill>
        <p:spPr>
          <a:xfrm>
            <a:off x="5740425" y="2429226"/>
            <a:ext cx="2177800" cy="2730856"/>
          </a:xfrm>
          <a:prstGeom prst="rect">
            <a:avLst/>
          </a:prstGeom>
          <a:noFill/>
          <a:ln>
            <a:noFill/>
          </a:ln>
        </p:spPr>
      </p:pic>
      <p:sp>
        <p:nvSpPr>
          <p:cNvPr id="993" name="Google Shape;993;p85"/>
          <p:cNvSpPr txBox="1"/>
          <p:nvPr/>
        </p:nvSpPr>
        <p:spPr>
          <a:xfrm>
            <a:off x="8133075" y="4283325"/>
            <a:ext cx="21777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ed Hat Display"/>
                <a:ea typeface="Red Hat Display"/>
                <a:cs typeface="Red Hat Display"/>
                <a:sym typeface="Red Hat Display"/>
              </a:rPr>
              <a:t>d</a:t>
            </a:r>
            <a:r>
              <a:rPr b="1" lang="en">
                <a:latin typeface="Red Hat Display"/>
                <a:ea typeface="Red Hat Display"/>
                <a:cs typeface="Red Hat Display"/>
                <a:sym typeface="Red Hat Display"/>
              </a:rPr>
              <a:t>ocker-compose up</a:t>
            </a:r>
            <a:endParaRPr b="1">
              <a:latin typeface="Red Hat Display"/>
              <a:ea typeface="Red Hat Display"/>
              <a:cs typeface="Red Hat Display"/>
              <a:sym typeface="Red Hat Display"/>
            </a:endParaRPr>
          </a:p>
        </p:txBody>
      </p:sp>
      <p:sp>
        <p:nvSpPr>
          <p:cNvPr id="994" name="Google Shape;994;p85"/>
          <p:cNvSpPr/>
          <p:nvPr/>
        </p:nvSpPr>
        <p:spPr>
          <a:xfrm>
            <a:off x="4978975" y="3464250"/>
            <a:ext cx="617700" cy="559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a:t>
            </a:r>
            <a:endParaRPr/>
          </a:p>
        </p:txBody>
      </p:sp>
      <p:sp>
        <p:nvSpPr>
          <p:cNvPr id="1000" name="Google Shape;1000;p8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1001" name="Google Shape;1001;p8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1002" name="Google Shape;1002;p86"/>
          <p:cNvSpPr txBox="1"/>
          <p:nvPr>
            <p:ph idx="2" type="subTitle"/>
          </p:nvPr>
        </p:nvSpPr>
        <p:spPr>
          <a:xfrm>
            <a:off x="9000700" y="5931350"/>
            <a:ext cx="2884800" cy="23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800"/>
              <a:t>Resource: </a:t>
            </a:r>
            <a:r>
              <a:rPr lang="en" sz="800" u="sng">
                <a:solidFill>
                  <a:schemeClr val="hlink"/>
                </a:solidFill>
                <a:hlinkClick r:id="rId3"/>
              </a:rPr>
              <a:t>https://github.com/chatapazar/demo-container.git</a:t>
            </a:r>
            <a:endParaRPr sz="800"/>
          </a:p>
          <a:p>
            <a:pPr indent="0" lvl="0" marL="0" rtl="0" algn="l">
              <a:spcBef>
                <a:spcPts val="0"/>
              </a:spcBef>
              <a:spcAft>
                <a:spcPts val="0"/>
              </a:spcAft>
              <a:buNone/>
            </a:pPr>
            <a:r>
              <a:t/>
            </a:r>
            <a:endParaRPr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7"/>
          <p:cNvSpPr txBox="1"/>
          <p:nvPr>
            <p:ph type="title"/>
          </p:nvPr>
        </p:nvSpPr>
        <p:spPr>
          <a:xfrm>
            <a:off x="1752600" y="260200"/>
            <a:ext cx="8686800" cy="473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Benefits of Containers</a:t>
            </a:r>
            <a:endParaRPr b="1"/>
          </a:p>
        </p:txBody>
      </p:sp>
      <p:sp>
        <p:nvSpPr>
          <p:cNvPr id="1008" name="Google Shape;1008;p8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5A5A5A"/>
                </a:solidFill>
                <a:latin typeface="Overpass SemiBold"/>
                <a:ea typeface="Overpass SemiBold"/>
                <a:cs typeface="Overpass SemiBold"/>
                <a:sym typeface="Overpass SemiBold"/>
              </a:rPr>
              <a:t>‹#›</a:t>
            </a:fld>
            <a:endParaRPr>
              <a:solidFill>
                <a:srgbClr val="5A5A5A"/>
              </a:solidFill>
              <a:latin typeface="Overpass SemiBold"/>
              <a:ea typeface="Overpass SemiBold"/>
              <a:cs typeface="Overpass SemiBold"/>
              <a:sym typeface="Overpass SemiBold"/>
            </a:endParaRPr>
          </a:p>
        </p:txBody>
      </p:sp>
      <p:sp>
        <p:nvSpPr>
          <p:cNvPr id="1009" name="Google Shape;1009;p87"/>
          <p:cNvSpPr txBox="1"/>
          <p:nvPr>
            <p:ph idx="3" type="subTitle"/>
          </p:nvPr>
        </p:nvSpPr>
        <p:spPr>
          <a:xfrm>
            <a:off x="1718700" y="931975"/>
            <a:ext cx="8686800" cy="473400"/>
          </a:xfrm>
          <a:prstGeom prst="rect">
            <a:avLst/>
          </a:prstGeom>
        </p:spPr>
        <p:txBody>
          <a:bodyPr anchorCtr="0" anchor="t" bIns="0" lIns="0" spcFirstLastPara="1" rIns="0" wrap="square" tIns="0">
            <a:noAutofit/>
          </a:bodyPr>
          <a:lstStyle/>
          <a:p>
            <a:pPr indent="0" lvl="0" marL="0" rtl="0" algn="l">
              <a:lnSpc>
                <a:spcPct val="133333"/>
              </a:lnSpc>
              <a:spcBef>
                <a:spcPts val="0"/>
              </a:spcBef>
              <a:spcAft>
                <a:spcPts val="900"/>
              </a:spcAft>
              <a:buClr>
                <a:schemeClr val="dk1"/>
              </a:buClr>
              <a:buSzPts val="1100"/>
              <a:buFont typeface="Arial"/>
              <a:buNone/>
            </a:pPr>
            <a:r>
              <a:rPr lang="en" sz="1350">
                <a:solidFill>
                  <a:schemeClr val="dk1"/>
                </a:solidFill>
                <a:highlight>
                  <a:srgbClr val="FFFFFF"/>
                </a:highlight>
                <a:latin typeface="Helvetica Neue"/>
                <a:ea typeface="Helvetica Neue"/>
                <a:cs typeface="Helvetica Neue"/>
                <a:sym typeface="Helvetica Neue"/>
              </a:rPr>
              <a:t>Containers are a streamlined way to build, test, deploy, and redeploy applications on multiple environments from a developer’s local laptop to an on-premises data center and even the cloud. Benefits of containers include:</a:t>
            </a:r>
            <a:endParaRPr/>
          </a:p>
        </p:txBody>
      </p:sp>
      <p:sp>
        <p:nvSpPr>
          <p:cNvPr id="1010" name="Google Shape;1010;p87"/>
          <p:cNvSpPr txBox="1"/>
          <p:nvPr/>
        </p:nvSpPr>
        <p:spPr>
          <a:xfrm>
            <a:off x="3963275" y="1782175"/>
            <a:ext cx="7367700" cy="3994200"/>
          </a:xfrm>
          <a:prstGeom prst="rect">
            <a:avLst/>
          </a:prstGeom>
          <a:noFill/>
          <a:ln>
            <a:noFill/>
          </a:ln>
        </p:spPr>
        <p:txBody>
          <a:bodyPr anchorCtr="0" anchor="t" bIns="91425" lIns="91425" spcFirstLastPara="1" rIns="91425" wrap="square" tIns="91425">
            <a:spAutoFit/>
          </a:bodyPr>
          <a:lstStyle/>
          <a:p>
            <a:pPr indent="-314325" lvl="0" marL="914400" rtl="0" algn="l">
              <a:lnSpc>
                <a:spcPct val="133333"/>
              </a:lnSpc>
              <a:spcBef>
                <a:spcPts val="1800"/>
              </a:spcBef>
              <a:spcAft>
                <a:spcPts val="0"/>
              </a:spcAft>
              <a:buClr>
                <a:schemeClr val="dk1"/>
              </a:buClr>
              <a:buSzPts val="1350"/>
              <a:buFont typeface="Helvetica Neue"/>
              <a:buChar char="●"/>
            </a:pPr>
            <a:r>
              <a:rPr b="1" lang="en" sz="1350">
                <a:solidFill>
                  <a:srgbClr val="FF0000"/>
                </a:solidFill>
                <a:highlight>
                  <a:srgbClr val="FFFFFF"/>
                </a:highlight>
                <a:latin typeface="Helvetica Neue"/>
                <a:ea typeface="Helvetica Neue"/>
                <a:cs typeface="Helvetica Neue"/>
                <a:sym typeface="Helvetica Neue"/>
              </a:rPr>
              <a:t>Less overhead</a:t>
            </a:r>
            <a:br>
              <a:rPr b="1" lang="en" sz="1350">
                <a:solidFill>
                  <a:schemeClr val="dk1"/>
                </a:solidFill>
                <a:highlight>
                  <a:srgbClr val="FFFFFF"/>
                </a:highlight>
                <a:latin typeface="Helvetica Neue"/>
                <a:ea typeface="Helvetica Neue"/>
                <a:cs typeface="Helvetica Neue"/>
                <a:sym typeface="Helvetica Neue"/>
              </a:rPr>
            </a:br>
            <a:r>
              <a:rPr lang="en" sz="1350">
                <a:solidFill>
                  <a:schemeClr val="dk1"/>
                </a:solidFill>
                <a:highlight>
                  <a:srgbClr val="FFFFFF"/>
                </a:highlight>
                <a:latin typeface="Helvetica Neue"/>
                <a:ea typeface="Helvetica Neue"/>
                <a:cs typeface="Helvetica Neue"/>
                <a:sym typeface="Helvetica Neue"/>
              </a:rPr>
              <a:t>Containers require less system resources than traditional or hardware virtual machine environments because they don’t include operating system images.</a:t>
            </a:r>
            <a:endParaRPr sz="1350">
              <a:solidFill>
                <a:schemeClr val="dk1"/>
              </a:solidFill>
              <a:highlight>
                <a:srgbClr val="FFFFFF"/>
              </a:highlight>
              <a:latin typeface="Helvetica Neue"/>
              <a:ea typeface="Helvetica Neue"/>
              <a:cs typeface="Helvetica Neue"/>
              <a:sym typeface="Helvetica Neue"/>
            </a:endParaRPr>
          </a:p>
          <a:p>
            <a:pPr indent="-314325" lvl="0" marL="914400" rtl="0" algn="l">
              <a:lnSpc>
                <a:spcPct val="133333"/>
              </a:lnSpc>
              <a:spcBef>
                <a:spcPts val="0"/>
              </a:spcBef>
              <a:spcAft>
                <a:spcPts val="0"/>
              </a:spcAft>
              <a:buClr>
                <a:schemeClr val="dk1"/>
              </a:buClr>
              <a:buSzPts val="1350"/>
              <a:buFont typeface="Helvetica Neue"/>
              <a:buChar char="●"/>
            </a:pPr>
            <a:r>
              <a:rPr b="1" lang="en" sz="1350">
                <a:solidFill>
                  <a:srgbClr val="FF0000"/>
                </a:solidFill>
                <a:highlight>
                  <a:srgbClr val="FFFFFF"/>
                </a:highlight>
                <a:latin typeface="Helvetica Neue"/>
                <a:ea typeface="Helvetica Neue"/>
                <a:cs typeface="Helvetica Neue"/>
                <a:sym typeface="Helvetica Neue"/>
              </a:rPr>
              <a:t>Increased portability</a:t>
            </a:r>
            <a:br>
              <a:rPr b="1" lang="en" sz="1350">
                <a:solidFill>
                  <a:schemeClr val="dk1"/>
                </a:solidFill>
                <a:highlight>
                  <a:srgbClr val="FFFFFF"/>
                </a:highlight>
                <a:latin typeface="Helvetica Neue"/>
                <a:ea typeface="Helvetica Neue"/>
                <a:cs typeface="Helvetica Neue"/>
                <a:sym typeface="Helvetica Neue"/>
              </a:rPr>
            </a:br>
            <a:r>
              <a:rPr lang="en" sz="1350">
                <a:solidFill>
                  <a:schemeClr val="dk1"/>
                </a:solidFill>
                <a:highlight>
                  <a:srgbClr val="FFFFFF"/>
                </a:highlight>
                <a:latin typeface="Helvetica Neue"/>
                <a:ea typeface="Helvetica Neue"/>
                <a:cs typeface="Helvetica Neue"/>
                <a:sym typeface="Helvetica Neue"/>
              </a:rPr>
              <a:t>Applications running in containers can be deployed easily to multiple different operating systems and hardware platforms.</a:t>
            </a:r>
            <a:endParaRPr sz="1350">
              <a:solidFill>
                <a:schemeClr val="dk1"/>
              </a:solidFill>
              <a:highlight>
                <a:srgbClr val="FFFFFF"/>
              </a:highlight>
              <a:latin typeface="Helvetica Neue"/>
              <a:ea typeface="Helvetica Neue"/>
              <a:cs typeface="Helvetica Neue"/>
              <a:sym typeface="Helvetica Neue"/>
            </a:endParaRPr>
          </a:p>
          <a:p>
            <a:pPr indent="-314325" lvl="0" marL="914400" rtl="0" algn="l">
              <a:lnSpc>
                <a:spcPct val="133333"/>
              </a:lnSpc>
              <a:spcBef>
                <a:spcPts val="0"/>
              </a:spcBef>
              <a:spcAft>
                <a:spcPts val="0"/>
              </a:spcAft>
              <a:buClr>
                <a:schemeClr val="dk1"/>
              </a:buClr>
              <a:buSzPts val="1350"/>
              <a:buFont typeface="Helvetica Neue"/>
              <a:buChar char="●"/>
            </a:pPr>
            <a:r>
              <a:rPr b="1" lang="en" sz="1350">
                <a:solidFill>
                  <a:srgbClr val="FF0000"/>
                </a:solidFill>
                <a:highlight>
                  <a:srgbClr val="FFFFFF"/>
                </a:highlight>
                <a:latin typeface="Helvetica Neue"/>
                <a:ea typeface="Helvetica Neue"/>
                <a:cs typeface="Helvetica Neue"/>
                <a:sym typeface="Helvetica Neue"/>
              </a:rPr>
              <a:t>More consistent operation</a:t>
            </a:r>
            <a:br>
              <a:rPr b="1" lang="en" sz="1350">
                <a:solidFill>
                  <a:schemeClr val="dk1"/>
                </a:solidFill>
                <a:highlight>
                  <a:srgbClr val="FFFFFF"/>
                </a:highlight>
                <a:latin typeface="Helvetica Neue"/>
                <a:ea typeface="Helvetica Neue"/>
                <a:cs typeface="Helvetica Neue"/>
                <a:sym typeface="Helvetica Neue"/>
              </a:rPr>
            </a:br>
            <a:r>
              <a:rPr lang="en" sz="1350">
                <a:solidFill>
                  <a:schemeClr val="dk1"/>
                </a:solidFill>
                <a:highlight>
                  <a:srgbClr val="FFFFFF"/>
                </a:highlight>
                <a:latin typeface="Helvetica Neue"/>
                <a:ea typeface="Helvetica Neue"/>
                <a:cs typeface="Helvetica Neue"/>
                <a:sym typeface="Helvetica Neue"/>
              </a:rPr>
              <a:t>DevOps teams know applications in containers will run the same, regardless of where they are deployed.</a:t>
            </a:r>
            <a:endParaRPr sz="1350">
              <a:solidFill>
                <a:schemeClr val="dk1"/>
              </a:solidFill>
              <a:highlight>
                <a:srgbClr val="FFFFFF"/>
              </a:highlight>
              <a:latin typeface="Helvetica Neue"/>
              <a:ea typeface="Helvetica Neue"/>
              <a:cs typeface="Helvetica Neue"/>
              <a:sym typeface="Helvetica Neue"/>
            </a:endParaRPr>
          </a:p>
          <a:p>
            <a:pPr indent="-314325" lvl="0" marL="914400" rtl="0" algn="l">
              <a:lnSpc>
                <a:spcPct val="133333"/>
              </a:lnSpc>
              <a:spcBef>
                <a:spcPts val="0"/>
              </a:spcBef>
              <a:spcAft>
                <a:spcPts val="0"/>
              </a:spcAft>
              <a:buClr>
                <a:schemeClr val="dk1"/>
              </a:buClr>
              <a:buSzPts val="1350"/>
              <a:buFont typeface="Helvetica Neue"/>
              <a:buChar char="●"/>
            </a:pPr>
            <a:r>
              <a:rPr b="1" lang="en" sz="1350">
                <a:solidFill>
                  <a:srgbClr val="FF0000"/>
                </a:solidFill>
                <a:highlight>
                  <a:srgbClr val="FFFFFF"/>
                </a:highlight>
                <a:latin typeface="Helvetica Neue"/>
                <a:ea typeface="Helvetica Neue"/>
                <a:cs typeface="Helvetica Neue"/>
                <a:sym typeface="Helvetica Neue"/>
              </a:rPr>
              <a:t>Greater efficiency</a:t>
            </a:r>
            <a:br>
              <a:rPr b="1" lang="en" sz="1350">
                <a:solidFill>
                  <a:schemeClr val="dk1"/>
                </a:solidFill>
                <a:highlight>
                  <a:srgbClr val="FFFFFF"/>
                </a:highlight>
                <a:latin typeface="Helvetica Neue"/>
                <a:ea typeface="Helvetica Neue"/>
                <a:cs typeface="Helvetica Neue"/>
                <a:sym typeface="Helvetica Neue"/>
              </a:rPr>
            </a:br>
            <a:r>
              <a:rPr lang="en" sz="1350">
                <a:solidFill>
                  <a:schemeClr val="dk1"/>
                </a:solidFill>
                <a:highlight>
                  <a:srgbClr val="FFFFFF"/>
                </a:highlight>
                <a:latin typeface="Helvetica Neue"/>
                <a:ea typeface="Helvetica Neue"/>
                <a:cs typeface="Helvetica Neue"/>
                <a:sym typeface="Helvetica Neue"/>
              </a:rPr>
              <a:t>Containers allow applications to be more rapidly deployed, patched, or scaled.</a:t>
            </a:r>
            <a:endParaRPr sz="1350">
              <a:solidFill>
                <a:schemeClr val="dk1"/>
              </a:solidFill>
              <a:highlight>
                <a:srgbClr val="FFFFFF"/>
              </a:highlight>
              <a:latin typeface="Helvetica Neue"/>
              <a:ea typeface="Helvetica Neue"/>
              <a:cs typeface="Helvetica Neue"/>
              <a:sym typeface="Helvetica Neue"/>
            </a:endParaRPr>
          </a:p>
          <a:p>
            <a:pPr indent="-314325" lvl="0" marL="914400" rtl="0" algn="l">
              <a:lnSpc>
                <a:spcPct val="133333"/>
              </a:lnSpc>
              <a:spcBef>
                <a:spcPts val="0"/>
              </a:spcBef>
              <a:spcAft>
                <a:spcPts val="0"/>
              </a:spcAft>
              <a:buClr>
                <a:schemeClr val="dk1"/>
              </a:buClr>
              <a:buSzPts val="1350"/>
              <a:buFont typeface="Helvetica Neue"/>
              <a:buChar char="●"/>
            </a:pPr>
            <a:r>
              <a:rPr b="1" lang="en" sz="1350">
                <a:solidFill>
                  <a:srgbClr val="FF0000"/>
                </a:solidFill>
                <a:highlight>
                  <a:srgbClr val="FFFFFF"/>
                </a:highlight>
                <a:latin typeface="Helvetica Neue"/>
                <a:ea typeface="Helvetica Neue"/>
                <a:cs typeface="Helvetica Neue"/>
                <a:sym typeface="Helvetica Neue"/>
              </a:rPr>
              <a:t>Better application development</a:t>
            </a:r>
            <a:br>
              <a:rPr b="1" lang="en" sz="1350">
                <a:solidFill>
                  <a:schemeClr val="dk1"/>
                </a:solidFill>
                <a:highlight>
                  <a:srgbClr val="FFFFFF"/>
                </a:highlight>
                <a:latin typeface="Helvetica Neue"/>
                <a:ea typeface="Helvetica Neue"/>
                <a:cs typeface="Helvetica Neue"/>
                <a:sym typeface="Helvetica Neue"/>
              </a:rPr>
            </a:br>
            <a:r>
              <a:rPr lang="en" sz="1350">
                <a:solidFill>
                  <a:schemeClr val="dk1"/>
                </a:solidFill>
                <a:highlight>
                  <a:srgbClr val="FFFFFF"/>
                </a:highlight>
                <a:latin typeface="Helvetica Neue"/>
                <a:ea typeface="Helvetica Neue"/>
                <a:cs typeface="Helvetica Neue"/>
                <a:sym typeface="Helvetica Neue"/>
              </a:rPr>
              <a:t>Containers support agile and DevOps efforts to accelerate development, test, and production cycles.</a:t>
            </a:r>
            <a:endParaRPr sz="1350">
              <a:solidFill>
                <a:schemeClr val="dk1"/>
              </a:solidFill>
              <a:highlight>
                <a:srgbClr val="FFFFFF"/>
              </a:highlight>
              <a:latin typeface="Helvetica Neue"/>
              <a:ea typeface="Helvetica Neue"/>
              <a:cs typeface="Helvetica Neue"/>
              <a:sym typeface="Helvetica Neue"/>
            </a:endParaRPr>
          </a:p>
        </p:txBody>
      </p:sp>
      <p:pic>
        <p:nvPicPr>
          <p:cNvPr id="1011" name="Google Shape;1011;p87"/>
          <p:cNvPicPr preferRelativeResize="0"/>
          <p:nvPr/>
        </p:nvPicPr>
        <p:blipFill>
          <a:blip r:embed="rId3">
            <a:alphaModFix/>
          </a:blip>
          <a:stretch>
            <a:fillRect/>
          </a:stretch>
        </p:blipFill>
        <p:spPr>
          <a:xfrm>
            <a:off x="744775" y="1974925"/>
            <a:ext cx="3658475" cy="336579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88"/>
          <p:cNvSpPr txBox="1"/>
          <p:nvPr>
            <p:ph type="title"/>
          </p:nvPr>
        </p:nvSpPr>
        <p:spPr>
          <a:xfrm>
            <a:off x="543625" y="229925"/>
            <a:ext cx="10067400" cy="967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3200">
                <a:solidFill>
                  <a:schemeClr val="accent2"/>
                </a:solidFill>
              </a:rPr>
              <a:t>Best Practices for Dev Container Apps</a:t>
            </a:r>
            <a:endParaRPr sz="1800"/>
          </a:p>
        </p:txBody>
      </p:sp>
      <p:sp>
        <p:nvSpPr>
          <p:cNvPr id="1017" name="Google Shape;1017;p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18" name="Google Shape;1018;p88"/>
          <p:cNvSpPr txBox="1"/>
          <p:nvPr/>
        </p:nvSpPr>
        <p:spPr>
          <a:xfrm>
            <a:off x="510275" y="1197725"/>
            <a:ext cx="6836700" cy="53796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Keep Application Configuration Outside Container Image</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Specify Resources request and limit in Container Definition</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Always define Liveness and Readiness Probe</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Ensure that Container Terminate Gracefully</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Implement Application Monitoring And Alert</a:t>
            </a:r>
            <a:endParaRPr sz="27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2700">
              <a:solidFill>
                <a:schemeClr val="dk1"/>
              </a:solidFill>
              <a:latin typeface="Red Hat Display"/>
              <a:ea typeface="Red Hat Display"/>
              <a:cs typeface="Red Hat Display"/>
              <a:sym typeface="Red Hat Display"/>
            </a:endParaRPr>
          </a:p>
        </p:txBody>
      </p:sp>
      <p:pic>
        <p:nvPicPr>
          <p:cNvPr id="1019" name="Google Shape;1019;p88"/>
          <p:cNvPicPr preferRelativeResize="0"/>
          <p:nvPr/>
        </p:nvPicPr>
        <p:blipFill>
          <a:blip r:embed="rId3">
            <a:alphaModFix/>
          </a:blip>
          <a:stretch>
            <a:fillRect/>
          </a:stretch>
        </p:blipFill>
        <p:spPr>
          <a:xfrm>
            <a:off x="7535825" y="2366450"/>
            <a:ext cx="4172576" cy="14493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9"/>
          <p:cNvSpPr txBox="1"/>
          <p:nvPr>
            <p:ph type="title"/>
          </p:nvPr>
        </p:nvSpPr>
        <p:spPr>
          <a:xfrm>
            <a:off x="543625" y="229925"/>
            <a:ext cx="10067400" cy="967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200">
                <a:solidFill>
                  <a:schemeClr val="accent2"/>
                </a:solidFill>
              </a:rPr>
              <a:t>Best Practices for Dev Container Apps (cont’)</a:t>
            </a:r>
            <a:endParaRPr sz="1800"/>
          </a:p>
        </p:txBody>
      </p:sp>
      <p:sp>
        <p:nvSpPr>
          <p:cNvPr id="1025" name="Google Shape;1025;p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26" name="Google Shape;1026;p89"/>
          <p:cNvSpPr txBox="1"/>
          <p:nvPr/>
        </p:nvSpPr>
        <p:spPr>
          <a:xfrm>
            <a:off x="914400" y="5215250"/>
            <a:ext cx="6125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3"/>
              </a:rPr>
              <a:t>https://www.techtalkthai.com/red-hat-webinar-kubernetes-native-application-development-best-practice-summary/</a:t>
            </a:r>
            <a:endParaRPr sz="1800"/>
          </a:p>
          <a:p>
            <a:pPr indent="0" lvl="0" marL="0" rtl="0" algn="l">
              <a:spcBef>
                <a:spcPts val="0"/>
              </a:spcBef>
              <a:spcAft>
                <a:spcPts val="0"/>
              </a:spcAft>
              <a:buNone/>
            </a:pPr>
            <a:r>
              <a:t/>
            </a:r>
            <a:endParaRPr/>
          </a:p>
        </p:txBody>
      </p:sp>
      <p:sp>
        <p:nvSpPr>
          <p:cNvPr id="1027" name="Google Shape;1027;p89"/>
          <p:cNvSpPr txBox="1"/>
          <p:nvPr/>
        </p:nvSpPr>
        <p:spPr>
          <a:xfrm>
            <a:off x="510275" y="1197725"/>
            <a:ext cx="6585600" cy="39459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Configure the applications to write their logs to stdout/stderr</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Run one Process Per Container</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Use Trusted Base Container &amp; Latest Version </a:t>
            </a:r>
            <a:endParaRPr sz="2700">
              <a:solidFill>
                <a:schemeClr val="dk1"/>
              </a:solidFill>
              <a:latin typeface="Red Hat Display"/>
              <a:ea typeface="Red Hat Display"/>
              <a:cs typeface="Red Hat Display"/>
              <a:sym typeface="Red Hat Display"/>
            </a:endParaRPr>
          </a:p>
          <a:p>
            <a:pPr indent="-400050" lvl="0" marL="457200" rtl="0" algn="l">
              <a:lnSpc>
                <a:spcPct val="115000"/>
              </a:lnSpc>
              <a:spcBef>
                <a:spcPts val="0"/>
              </a:spcBef>
              <a:spcAft>
                <a:spcPts val="0"/>
              </a:spcAft>
              <a:buClr>
                <a:schemeClr val="dk1"/>
              </a:buClr>
              <a:buSzPts val="2700"/>
              <a:buFont typeface="Red Hat Display"/>
              <a:buChar char="●"/>
            </a:pPr>
            <a:r>
              <a:rPr lang="en" sz="2700">
                <a:solidFill>
                  <a:schemeClr val="dk1"/>
                </a:solidFill>
                <a:latin typeface="Red Hat Display"/>
                <a:ea typeface="Red Hat Display"/>
                <a:cs typeface="Red Hat Display"/>
                <a:sym typeface="Red Hat Display"/>
              </a:rPr>
              <a:t>Use a Separate Build Image and Runtime Image</a:t>
            </a:r>
            <a:endParaRPr sz="27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2700">
              <a:solidFill>
                <a:schemeClr val="dk1"/>
              </a:solidFill>
              <a:latin typeface="Red Hat Display"/>
              <a:ea typeface="Red Hat Display"/>
              <a:cs typeface="Red Hat Display"/>
              <a:sym typeface="Red Hat Display"/>
            </a:endParaRPr>
          </a:p>
        </p:txBody>
      </p:sp>
      <p:pic>
        <p:nvPicPr>
          <p:cNvPr id="1028" name="Google Shape;1028;p89"/>
          <p:cNvPicPr preferRelativeResize="0"/>
          <p:nvPr/>
        </p:nvPicPr>
        <p:blipFill>
          <a:blip r:embed="rId4">
            <a:alphaModFix/>
          </a:blip>
          <a:stretch>
            <a:fillRect/>
          </a:stretch>
        </p:blipFill>
        <p:spPr>
          <a:xfrm>
            <a:off x="7316500" y="1347838"/>
            <a:ext cx="3145700" cy="3171474"/>
          </a:xfrm>
          <a:prstGeom prst="rect">
            <a:avLst/>
          </a:prstGeom>
          <a:noFill/>
          <a:ln>
            <a:noFill/>
          </a:ln>
          <a:effectLst>
            <a:outerShdw blurRad="57150" rotWithShape="0" algn="bl" dir="5400000" dist="19050">
              <a:srgbClr val="000000">
                <a:alpha val="50000"/>
              </a:srgbClr>
            </a:outerShdw>
          </a:effectLst>
        </p:spPr>
      </p:pic>
      <p:pic>
        <p:nvPicPr>
          <p:cNvPr id="1029" name="Google Shape;1029;p89"/>
          <p:cNvPicPr preferRelativeResize="0"/>
          <p:nvPr/>
        </p:nvPicPr>
        <p:blipFill>
          <a:blip r:embed="rId5">
            <a:alphaModFix/>
          </a:blip>
          <a:stretch>
            <a:fillRect/>
          </a:stretch>
        </p:blipFill>
        <p:spPr>
          <a:xfrm>
            <a:off x="7248275" y="4669437"/>
            <a:ext cx="1905000" cy="1905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0"/>
          <p:cNvSpPr/>
          <p:nvPr/>
        </p:nvSpPr>
        <p:spPr>
          <a:xfrm>
            <a:off x="7271175" y="1489674"/>
            <a:ext cx="4233492" cy="1751652"/>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0"/>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t>Operation Per Container</a:t>
            </a:r>
            <a:endParaRPr b="1"/>
          </a:p>
        </p:txBody>
      </p:sp>
      <p:sp>
        <p:nvSpPr>
          <p:cNvPr id="1036" name="Google Shape;1036;p9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037" name="Google Shape;1037;p90"/>
          <p:cNvSpPr txBox="1"/>
          <p:nvPr/>
        </p:nvSpPr>
        <p:spPr>
          <a:xfrm>
            <a:off x="1119175" y="2242675"/>
            <a:ext cx="9633600" cy="30000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Build image from Dockerfile</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Pull image from Hub/Registry</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Configure and Create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Start and stop container</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Stream their logs</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Persistent</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Network</a:t>
            </a:r>
            <a:endParaRPr sz="2500">
              <a:solidFill>
                <a:schemeClr val="dk1"/>
              </a:solidFill>
              <a:latin typeface="Proxima Nova"/>
              <a:ea typeface="Proxima Nova"/>
              <a:cs typeface="Proxima Nova"/>
              <a:sym typeface="Proxima Nova"/>
            </a:endParaRPr>
          </a:p>
          <a:p>
            <a:pPr indent="-387350" lvl="0" marL="457200" rtl="0" algn="l">
              <a:lnSpc>
                <a:spcPct val="115000"/>
              </a:lnSpc>
              <a:spcBef>
                <a:spcPts val="0"/>
              </a:spcBef>
              <a:spcAft>
                <a:spcPts val="0"/>
              </a:spcAft>
              <a:buClr>
                <a:schemeClr val="dk1"/>
              </a:buClr>
              <a:buSzPts val="2500"/>
              <a:buFont typeface="Proxima Nova"/>
              <a:buChar char="●"/>
            </a:pPr>
            <a:r>
              <a:rPr lang="en" sz="2500">
                <a:solidFill>
                  <a:schemeClr val="dk1"/>
                </a:solidFill>
                <a:latin typeface="Proxima Nova"/>
                <a:ea typeface="Proxima Nova"/>
                <a:cs typeface="Proxima Nova"/>
                <a:sym typeface="Proxima Nova"/>
              </a:rPr>
              <a:t>etc.</a:t>
            </a:r>
            <a:endParaRPr sz="2500">
              <a:solidFill>
                <a:schemeClr val="dk1"/>
              </a:solidFill>
              <a:latin typeface="Proxima Nova"/>
              <a:ea typeface="Proxima Nova"/>
              <a:cs typeface="Proxima Nova"/>
              <a:sym typeface="Proxima Nova"/>
            </a:endParaRPr>
          </a:p>
        </p:txBody>
      </p:sp>
      <p:pic>
        <p:nvPicPr>
          <p:cNvPr id="1038" name="Google Shape;1038;p90"/>
          <p:cNvPicPr preferRelativeResize="0"/>
          <p:nvPr/>
        </p:nvPicPr>
        <p:blipFill>
          <a:blip r:embed="rId3">
            <a:alphaModFix/>
          </a:blip>
          <a:stretch>
            <a:fillRect/>
          </a:stretch>
        </p:blipFill>
        <p:spPr>
          <a:xfrm>
            <a:off x="8016575" y="1804313"/>
            <a:ext cx="2805975" cy="1122375"/>
          </a:xfrm>
          <a:prstGeom prst="rect">
            <a:avLst/>
          </a:prstGeom>
          <a:noFill/>
          <a:ln>
            <a:noFill/>
          </a:ln>
        </p:spPr>
      </p:pic>
      <p:pic>
        <p:nvPicPr>
          <p:cNvPr id="1039" name="Google Shape;1039;p90"/>
          <p:cNvPicPr preferRelativeResize="0"/>
          <p:nvPr/>
        </p:nvPicPr>
        <p:blipFill>
          <a:blip r:embed="rId4">
            <a:alphaModFix/>
          </a:blip>
          <a:stretch>
            <a:fillRect/>
          </a:stretch>
        </p:blipFill>
        <p:spPr>
          <a:xfrm>
            <a:off x="4938841" y="4220088"/>
            <a:ext cx="2626158" cy="1751651"/>
          </a:xfrm>
          <a:prstGeom prst="rect">
            <a:avLst/>
          </a:prstGeom>
          <a:noFill/>
          <a:ln>
            <a:noFill/>
          </a:ln>
        </p:spPr>
      </p:pic>
      <p:sp>
        <p:nvSpPr>
          <p:cNvPr id="1040" name="Google Shape;1040;p90"/>
          <p:cNvSpPr/>
          <p:nvPr/>
        </p:nvSpPr>
        <p:spPr>
          <a:xfrm>
            <a:off x="6751725" y="4056975"/>
            <a:ext cx="241164" cy="143748"/>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0"/>
          <p:cNvSpPr/>
          <p:nvPr/>
        </p:nvSpPr>
        <p:spPr>
          <a:xfrm>
            <a:off x="6845800" y="3670800"/>
            <a:ext cx="508788" cy="308124"/>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0"/>
          <p:cNvSpPr/>
          <p:nvPr/>
        </p:nvSpPr>
        <p:spPr>
          <a:xfrm>
            <a:off x="6962750" y="3120875"/>
            <a:ext cx="902448" cy="471852"/>
          </a:xfrm>
          <a:prstGeom prst="cloud">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0"/>
          <p:cNvSpPr txBox="1"/>
          <p:nvPr>
            <p:ph type="title"/>
          </p:nvPr>
        </p:nvSpPr>
        <p:spPr>
          <a:xfrm>
            <a:off x="7729500" y="4339450"/>
            <a:ext cx="3775200" cy="55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Multiple Container….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1"/>
          <p:cNvSpPr txBox="1"/>
          <p:nvPr>
            <p:ph idx="12" type="sldNum"/>
          </p:nvPr>
        </p:nvSpPr>
        <p:spPr>
          <a:xfrm flipH="1">
            <a:off x="1137842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049" name="Google Shape;1049;p91"/>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rPr lang="en"/>
              <a:t>RED HAT SERVICES JOURNEY</a:t>
            </a:r>
            <a:endParaRPr/>
          </a:p>
        </p:txBody>
      </p:sp>
      <p:sp>
        <p:nvSpPr>
          <p:cNvPr id="1050" name="Google Shape;1050;p91"/>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1" name="Google Shape;1051;p91"/>
          <p:cNvSpPr txBox="1"/>
          <p:nvPr>
            <p:ph type="title"/>
          </p:nvPr>
        </p:nvSpPr>
        <p:spPr>
          <a:xfrm>
            <a:off x="795275" y="568626"/>
            <a:ext cx="5736300" cy="1929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Red Hat Display"/>
                <a:ea typeface="Red Hat Display"/>
                <a:cs typeface="Red Hat Display"/>
                <a:sym typeface="Red Hat Display"/>
              </a:rPr>
              <a:t>Thank you</a:t>
            </a:r>
            <a:endParaRPr>
              <a:latin typeface="Red Hat Display"/>
              <a:ea typeface="Red Hat Display"/>
              <a:cs typeface="Red Hat Display"/>
              <a:sym typeface="Red Hat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Background</a:t>
            </a:r>
            <a:endParaRPr/>
          </a:p>
        </p:txBody>
      </p:sp>
      <p:sp>
        <p:nvSpPr>
          <p:cNvPr id="446" name="Google Shape;446;p5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47" name="Google Shape;447;p5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pic>
        <p:nvPicPr>
          <p:cNvPr id="448" name="Google Shape;448;p50"/>
          <p:cNvPicPr preferRelativeResize="0"/>
          <p:nvPr/>
        </p:nvPicPr>
        <p:blipFill>
          <a:blip r:embed="rId3">
            <a:alphaModFix/>
          </a:blip>
          <a:stretch>
            <a:fillRect/>
          </a:stretch>
        </p:blipFill>
        <p:spPr>
          <a:xfrm>
            <a:off x="-30478" y="-15975"/>
            <a:ext cx="12252957" cy="6889932"/>
          </a:xfrm>
          <a:prstGeom prst="rect">
            <a:avLst/>
          </a:prstGeom>
          <a:noFill/>
          <a:ln>
            <a:noFill/>
          </a:ln>
        </p:spPr>
      </p:pic>
      <p:sp>
        <p:nvSpPr>
          <p:cNvPr id="449" name="Google Shape;449;p50"/>
          <p:cNvSpPr txBox="1"/>
          <p:nvPr/>
        </p:nvSpPr>
        <p:spPr>
          <a:xfrm>
            <a:off x="3414000" y="3067788"/>
            <a:ext cx="5364000" cy="72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ed Hat Display"/>
                <a:ea typeface="Red Hat Display"/>
                <a:cs typeface="Red Hat Display"/>
                <a:sym typeface="Red Hat Display"/>
              </a:rPr>
              <a:t>Load Applications at the Factory, not the Dock</a:t>
            </a:r>
            <a:endParaRPr b="1" sz="1800">
              <a:latin typeface="Red Hat Display"/>
              <a:ea typeface="Red Hat Display"/>
              <a:cs typeface="Red Hat Display"/>
              <a:sym typeface="Red Hat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Background</a:t>
            </a:r>
            <a:endParaRPr/>
          </a:p>
        </p:txBody>
      </p:sp>
      <p:sp>
        <p:nvSpPr>
          <p:cNvPr id="455" name="Google Shape;455;p5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56" name="Google Shape;456;p51"/>
          <p:cNvSpPr txBox="1"/>
          <p:nvPr/>
        </p:nvSpPr>
        <p:spPr>
          <a:xfrm>
            <a:off x="1618225" y="2030400"/>
            <a:ext cx="2808000" cy="75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000000"/>
                </a:solidFill>
                <a:latin typeface="Red Hat Display"/>
                <a:ea typeface="Red Hat Display"/>
                <a:cs typeface="Red Hat Display"/>
                <a:sym typeface="Red Hat Display"/>
              </a:rPr>
              <a:t>The </a:t>
            </a:r>
            <a:r>
              <a:rPr lang="en" sz="3600">
                <a:latin typeface="Red Hat Display"/>
                <a:ea typeface="Red Hat Display"/>
                <a:cs typeface="Red Hat Display"/>
                <a:sym typeface="Red Hat Display"/>
              </a:rPr>
              <a:t>Solution</a:t>
            </a:r>
            <a:endParaRPr sz="3600">
              <a:solidFill>
                <a:srgbClr val="000000"/>
              </a:solidFill>
              <a:latin typeface="Red Hat Display"/>
              <a:ea typeface="Red Hat Display"/>
              <a:cs typeface="Red Hat Display"/>
              <a:sym typeface="Red Hat Display"/>
            </a:endParaRPr>
          </a:p>
        </p:txBody>
      </p:sp>
      <p:sp>
        <p:nvSpPr>
          <p:cNvPr id="457" name="Google Shape;457;p51"/>
          <p:cNvSpPr txBox="1"/>
          <p:nvPr/>
        </p:nvSpPr>
        <p:spPr>
          <a:xfrm>
            <a:off x="1618225" y="2864400"/>
            <a:ext cx="3496800" cy="19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latin typeface="Red Hat Text"/>
                <a:ea typeface="Red Hat Text"/>
                <a:cs typeface="Red Hat Text"/>
                <a:sym typeface="Red Hat Text"/>
              </a:rPr>
              <a:t>Adopting a container strategy will allow applications to be easily shared and deployed.</a:t>
            </a:r>
            <a:endParaRPr sz="2400">
              <a:latin typeface="Red Hat Text"/>
              <a:ea typeface="Red Hat Text"/>
              <a:cs typeface="Red Hat Text"/>
              <a:sym typeface="Red Hat Text"/>
            </a:endParaRPr>
          </a:p>
        </p:txBody>
      </p:sp>
      <p:pic>
        <p:nvPicPr>
          <p:cNvPr descr="rht-container-build.png" id="458" name="Google Shape;458;p51"/>
          <p:cNvPicPr preferRelativeResize="0"/>
          <p:nvPr/>
        </p:nvPicPr>
        <p:blipFill>
          <a:blip r:embed="rId3">
            <a:alphaModFix/>
          </a:blip>
          <a:stretch>
            <a:fillRect/>
          </a:stretch>
        </p:blipFill>
        <p:spPr>
          <a:xfrm>
            <a:off x="5596675" y="2021200"/>
            <a:ext cx="5029199" cy="2585009"/>
          </a:xfrm>
          <a:prstGeom prst="rect">
            <a:avLst/>
          </a:prstGeom>
          <a:noFill/>
          <a:ln>
            <a:noFill/>
          </a:ln>
        </p:spPr>
      </p:pic>
      <p:sp>
        <p:nvSpPr>
          <p:cNvPr id="459" name="Google Shape;459;p51"/>
          <p:cNvSpPr txBox="1"/>
          <p:nvPr/>
        </p:nvSpPr>
        <p:spPr>
          <a:xfrm>
            <a:off x="6532925" y="4717150"/>
            <a:ext cx="3496800" cy="722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0000"/>
                </a:solidFill>
                <a:latin typeface="Red Hat Display"/>
                <a:ea typeface="Red Hat Display"/>
                <a:cs typeface="Red Hat Display"/>
                <a:sym typeface="Red Hat Display"/>
              </a:rPr>
              <a:t>Setup Once</a:t>
            </a:r>
            <a:r>
              <a:rPr b="1" lang="en" sz="1800">
                <a:latin typeface="Red Hat Display"/>
                <a:ea typeface="Red Hat Display"/>
                <a:cs typeface="Red Hat Display"/>
                <a:sym typeface="Red Hat Display"/>
              </a:rPr>
              <a:t>, </a:t>
            </a:r>
            <a:r>
              <a:rPr b="1" lang="en" sz="1800">
                <a:solidFill>
                  <a:srgbClr val="6AA84F"/>
                </a:solidFill>
                <a:latin typeface="Red Hat Display"/>
                <a:ea typeface="Red Hat Display"/>
                <a:cs typeface="Red Hat Display"/>
                <a:sym typeface="Red Hat Display"/>
              </a:rPr>
              <a:t>Run Anywhere!</a:t>
            </a:r>
            <a:endParaRPr b="1" sz="1800">
              <a:solidFill>
                <a:srgbClr val="6AA84F"/>
              </a:solidFill>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rPr lang="en"/>
              <a:t>Background</a:t>
            </a:r>
            <a:endParaRPr/>
          </a:p>
        </p:txBody>
      </p:sp>
      <p:sp>
        <p:nvSpPr>
          <p:cNvPr id="465" name="Google Shape;465;p5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6" name="Google Shape;466;p52"/>
          <p:cNvSpPr txBox="1"/>
          <p:nvPr>
            <p:ph idx="4294967295" type="title"/>
          </p:nvPr>
        </p:nvSpPr>
        <p:spPr>
          <a:xfrm>
            <a:off x="885050" y="8717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600"/>
              <a:t>What are Containers?</a:t>
            </a:r>
            <a:endParaRPr sz="3600"/>
          </a:p>
        </p:txBody>
      </p:sp>
      <p:sp>
        <p:nvSpPr>
          <p:cNvPr id="467" name="Google Shape;467;p52"/>
          <p:cNvSpPr txBox="1"/>
          <p:nvPr/>
        </p:nvSpPr>
        <p:spPr>
          <a:xfrm>
            <a:off x="1524250" y="3664325"/>
            <a:ext cx="4072500" cy="2031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SzPts val="1800"/>
              <a:buFont typeface="Red Hat Text"/>
              <a:buChar char="●"/>
            </a:pPr>
            <a:r>
              <a:rPr lang="en" sz="1800">
                <a:latin typeface="Red Hat Text"/>
                <a:ea typeface="Red Hat Text"/>
                <a:cs typeface="Red Hat Text"/>
                <a:sym typeface="Red Hat Text"/>
              </a:rPr>
              <a:t>Sandboxed application processes on a shared Linux OS kernel</a:t>
            </a:r>
            <a:endParaRPr sz="1800">
              <a:latin typeface="Red Hat Text"/>
              <a:ea typeface="Red Hat Text"/>
              <a:cs typeface="Red Hat Text"/>
              <a:sym typeface="Red Hat Text"/>
            </a:endParaRPr>
          </a:p>
          <a:p>
            <a:pPr indent="-342900" lvl="0" marL="457200" rtl="0" algn="l">
              <a:lnSpc>
                <a:spcPct val="100000"/>
              </a:lnSpc>
              <a:spcBef>
                <a:spcPts val="1000"/>
              </a:spcBef>
              <a:spcAft>
                <a:spcPts val="0"/>
              </a:spcAft>
              <a:buSzPts val="1800"/>
              <a:buFont typeface="Red Hat Text"/>
              <a:buChar char="●"/>
            </a:pPr>
            <a:r>
              <a:rPr lang="en" sz="1800">
                <a:latin typeface="Red Hat Text"/>
                <a:ea typeface="Red Hat Text"/>
                <a:cs typeface="Red Hat Text"/>
                <a:sym typeface="Red Hat Text"/>
              </a:rPr>
              <a:t>Simpler, lighter, and denser than virtual machines</a:t>
            </a:r>
            <a:endParaRPr sz="1800">
              <a:latin typeface="Red Hat Text"/>
              <a:ea typeface="Red Hat Text"/>
              <a:cs typeface="Red Hat Text"/>
              <a:sym typeface="Red Hat Text"/>
            </a:endParaRPr>
          </a:p>
          <a:p>
            <a:pPr indent="-342900" lvl="0" marL="457200" rtl="0" algn="l">
              <a:lnSpc>
                <a:spcPct val="100000"/>
              </a:lnSpc>
              <a:spcBef>
                <a:spcPts val="1000"/>
              </a:spcBef>
              <a:spcAft>
                <a:spcPts val="0"/>
              </a:spcAft>
              <a:buSzPts val="1800"/>
              <a:buFont typeface="Red Hat Text"/>
              <a:buChar char="●"/>
            </a:pPr>
            <a:r>
              <a:rPr lang="en" sz="1800">
                <a:latin typeface="Red Hat Text"/>
                <a:ea typeface="Red Hat Text"/>
                <a:cs typeface="Red Hat Text"/>
                <a:sym typeface="Red Hat Text"/>
              </a:rPr>
              <a:t>Portable across different environments</a:t>
            </a:r>
            <a:endParaRPr sz="1800">
              <a:latin typeface="Red Hat Text"/>
              <a:ea typeface="Red Hat Text"/>
              <a:cs typeface="Red Hat Text"/>
              <a:sym typeface="Red Hat Text"/>
            </a:endParaRPr>
          </a:p>
          <a:p>
            <a:pPr indent="0" lvl="0" marL="0" rtl="0" algn="l">
              <a:spcBef>
                <a:spcPts val="0"/>
              </a:spcBef>
              <a:spcAft>
                <a:spcPts val="0"/>
              </a:spcAft>
              <a:buNone/>
            </a:pPr>
            <a:r>
              <a:t/>
            </a:r>
            <a:endParaRPr sz="1800">
              <a:latin typeface="Red Hat Text"/>
              <a:ea typeface="Red Hat Text"/>
              <a:cs typeface="Red Hat Text"/>
              <a:sym typeface="Red Hat Text"/>
            </a:endParaRPr>
          </a:p>
        </p:txBody>
      </p:sp>
      <p:sp>
        <p:nvSpPr>
          <p:cNvPr id="468" name="Google Shape;468;p52"/>
          <p:cNvSpPr txBox="1"/>
          <p:nvPr/>
        </p:nvSpPr>
        <p:spPr>
          <a:xfrm>
            <a:off x="6806450" y="3664325"/>
            <a:ext cx="3861300" cy="2031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1000"/>
              </a:spcBef>
              <a:spcAft>
                <a:spcPts val="0"/>
              </a:spcAft>
              <a:buSzPts val="1800"/>
              <a:buFont typeface="Red Hat Text"/>
              <a:buChar char="●"/>
            </a:pPr>
            <a:r>
              <a:rPr lang="en" sz="1800">
                <a:latin typeface="Red Hat Text"/>
                <a:ea typeface="Red Hat Text"/>
                <a:cs typeface="Red Hat Text"/>
                <a:sym typeface="Red Hat Text"/>
              </a:rPr>
              <a:t>Package my application and all of its dependencies</a:t>
            </a:r>
            <a:endParaRPr sz="1800">
              <a:latin typeface="Red Hat Text"/>
              <a:ea typeface="Red Hat Text"/>
              <a:cs typeface="Red Hat Text"/>
              <a:sym typeface="Red Hat Text"/>
            </a:endParaRPr>
          </a:p>
          <a:p>
            <a:pPr indent="-342900" lvl="0" marL="457200" rtl="0" algn="l">
              <a:lnSpc>
                <a:spcPct val="100000"/>
              </a:lnSpc>
              <a:spcBef>
                <a:spcPts val="1000"/>
              </a:spcBef>
              <a:spcAft>
                <a:spcPts val="0"/>
              </a:spcAft>
              <a:buSzPts val="1800"/>
              <a:buFont typeface="Red Hat Text"/>
              <a:buChar char="●"/>
            </a:pPr>
            <a:r>
              <a:rPr lang="en" sz="1800">
                <a:latin typeface="Red Hat Text"/>
                <a:ea typeface="Red Hat Text"/>
                <a:cs typeface="Red Hat Text"/>
                <a:sym typeface="Red Hat Text"/>
              </a:rPr>
              <a:t>Deploy to any environment in seconds and enable CI/CD</a:t>
            </a:r>
            <a:endParaRPr sz="1800">
              <a:latin typeface="Red Hat Text"/>
              <a:ea typeface="Red Hat Text"/>
              <a:cs typeface="Red Hat Text"/>
              <a:sym typeface="Red Hat Text"/>
            </a:endParaRPr>
          </a:p>
          <a:p>
            <a:pPr indent="-342900" lvl="0" marL="457200" rtl="0" algn="l">
              <a:spcBef>
                <a:spcPts val="1000"/>
              </a:spcBef>
              <a:spcAft>
                <a:spcPts val="0"/>
              </a:spcAft>
              <a:buSzPts val="1800"/>
              <a:buFont typeface="Red Hat Text"/>
              <a:buChar char="●"/>
            </a:pPr>
            <a:r>
              <a:rPr lang="en" sz="1800">
                <a:solidFill>
                  <a:srgbClr val="000000"/>
                </a:solidFill>
                <a:latin typeface="Red Hat Text"/>
                <a:ea typeface="Red Hat Text"/>
                <a:cs typeface="Red Hat Text"/>
                <a:sym typeface="Red Hat Text"/>
              </a:rPr>
              <a:t>Easily access and share containerized components</a:t>
            </a:r>
            <a:endParaRPr sz="1800">
              <a:latin typeface="Red Hat Text"/>
              <a:ea typeface="Red Hat Text"/>
              <a:cs typeface="Red Hat Text"/>
              <a:sym typeface="Red Hat Text"/>
            </a:endParaRPr>
          </a:p>
        </p:txBody>
      </p:sp>
      <p:pic>
        <p:nvPicPr>
          <p:cNvPr descr="image 1.png" id="469" name="Google Shape;469;p52"/>
          <p:cNvPicPr preferRelativeResize="0"/>
          <p:nvPr/>
        </p:nvPicPr>
        <p:blipFill>
          <a:blip r:embed="rId3">
            <a:alphaModFix/>
          </a:blip>
          <a:stretch>
            <a:fillRect/>
          </a:stretch>
        </p:blipFill>
        <p:spPr>
          <a:xfrm>
            <a:off x="2560286" y="2006550"/>
            <a:ext cx="7105451" cy="1678950"/>
          </a:xfrm>
          <a:prstGeom prst="rect">
            <a:avLst/>
          </a:prstGeom>
          <a:noFill/>
          <a:ln>
            <a:noFill/>
          </a:ln>
        </p:spPr>
      </p:pic>
      <p:sp>
        <p:nvSpPr>
          <p:cNvPr id="470" name="Google Shape;470;p52"/>
          <p:cNvSpPr/>
          <p:nvPr/>
        </p:nvSpPr>
        <p:spPr>
          <a:xfrm>
            <a:off x="6805550" y="2402350"/>
            <a:ext cx="5386500" cy="897000"/>
          </a:xfrm>
          <a:prstGeom prst="rect">
            <a:avLst/>
          </a:pr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2"/>
          <p:cNvSpPr/>
          <p:nvPr/>
        </p:nvSpPr>
        <p:spPr>
          <a:xfrm>
            <a:off x="0" y="2402350"/>
            <a:ext cx="5386500" cy="897000"/>
          </a:xfrm>
          <a:prstGeom prst="rect">
            <a:avLst/>
          </a:prstGeom>
          <a:solidFill>
            <a:srgbClr val="0241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2"/>
          <p:cNvSpPr txBox="1"/>
          <p:nvPr/>
        </p:nvSpPr>
        <p:spPr>
          <a:xfrm>
            <a:off x="1524250" y="2654925"/>
            <a:ext cx="3861300" cy="3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ed Hat Display"/>
                <a:ea typeface="Red Hat Display"/>
                <a:cs typeface="Red Hat Display"/>
                <a:sym typeface="Red Hat Display"/>
              </a:rPr>
              <a:t>INFRASTRUCTURE</a:t>
            </a:r>
            <a:endParaRPr b="1" sz="2400">
              <a:solidFill>
                <a:srgbClr val="FFFFFF"/>
              </a:solidFill>
              <a:latin typeface="Red Hat Display"/>
              <a:ea typeface="Red Hat Display"/>
              <a:cs typeface="Red Hat Display"/>
              <a:sym typeface="Red Hat Display"/>
            </a:endParaRPr>
          </a:p>
        </p:txBody>
      </p:sp>
      <p:sp>
        <p:nvSpPr>
          <p:cNvPr id="473" name="Google Shape;473;p52"/>
          <p:cNvSpPr txBox="1"/>
          <p:nvPr/>
        </p:nvSpPr>
        <p:spPr>
          <a:xfrm>
            <a:off x="6806425" y="2654925"/>
            <a:ext cx="3861300" cy="38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ed Hat Display"/>
                <a:ea typeface="Red Hat Display"/>
                <a:cs typeface="Red Hat Display"/>
                <a:sym typeface="Red Hat Display"/>
              </a:rPr>
              <a:t>APPLICATIONS</a:t>
            </a:r>
            <a:endParaRPr b="1" sz="2400">
              <a:solidFill>
                <a:srgbClr val="FFFFFF"/>
              </a:solidFill>
              <a:latin typeface="Red Hat Display"/>
              <a:ea typeface="Red Hat Display"/>
              <a:cs typeface="Red Hat Display"/>
              <a:sym typeface="Red Hat Display"/>
            </a:endParaRPr>
          </a:p>
        </p:txBody>
      </p:sp>
      <p:sp>
        <p:nvSpPr>
          <p:cNvPr id="474" name="Google Shape;474;p52"/>
          <p:cNvSpPr txBox="1"/>
          <p:nvPr>
            <p:ph idx="4294967295" type="subTitle"/>
          </p:nvPr>
        </p:nvSpPr>
        <p:spPr>
          <a:xfrm>
            <a:off x="885125" y="1424950"/>
            <a:ext cx="10422000" cy="705600"/>
          </a:xfrm>
          <a:prstGeom prst="rect">
            <a:avLst/>
          </a:prstGeom>
        </p:spPr>
        <p:txBody>
          <a:bodyPr anchorCtr="0" anchor="t" bIns="0" lIns="0" spcFirstLastPara="1" rIns="0" wrap="square" tIns="0">
            <a:noAutofit/>
          </a:bodyPr>
          <a:lstStyle/>
          <a:p>
            <a:pPr indent="0" lvl="0" marL="0" rtl="0" algn="ctr">
              <a:spcBef>
                <a:spcPts val="0"/>
              </a:spcBef>
              <a:spcAft>
                <a:spcPts val="2100"/>
              </a:spcAft>
              <a:buNone/>
            </a:pPr>
            <a:r>
              <a:rPr lang="en" sz="1800">
                <a:solidFill>
                  <a:srgbClr val="FF0000"/>
                </a:solidFill>
              </a:rPr>
              <a:t>It depends who you ask...</a:t>
            </a:r>
            <a:endParaRPr sz="18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3"/>
          <p:cNvSpPr txBox="1"/>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VIRTUAL MACHINES AND CONTAINERS</a:t>
            </a:r>
            <a:endParaRPr sz="3700">
              <a:solidFill>
                <a:srgbClr val="000000"/>
              </a:solidFill>
              <a:latin typeface="Overpass"/>
              <a:ea typeface="Overpass"/>
              <a:cs typeface="Overpass"/>
              <a:sym typeface="Overpass"/>
            </a:endParaRPr>
          </a:p>
        </p:txBody>
      </p:sp>
      <p:sp>
        <p:nvSpPr>
          <p:cNvPr id="480" name="Google Shape;480;p53"/>
          <p:cNvSpPr txBox="1"/>
          <p:nvPr/>
        </p:nvSpPr>
        <p:spPr>
          <a:xfrm>
            <a:off x="2369500" y="1876833"/>
            <a:ext cx="2669700" cy="46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VIRTUAL MACHINES</a:t>
            </a:r>
            <a:endParaRPr sz="1900">
              <a:latin typeface="Overpass"/>
              <a:ea typeface="Overpass"/>
              <a:cs typeface="Overpass"/>
              <a:sym typeface="Overpass"/>
            </a:endParaRPr>
          </a:p>
        </p:txBody>
      </p:sp>
      <p:sp>
        <p:nvSpPr>
          <p:cNvPr id="481" name="Google Shape;481;p53"/>
          <p:cNvSpPr txBox="1"/>
          <p:nvPr/>
        </p:nvSpPr>
        <p:spPr>
          <a:xfrm>
            <a:off x="7311455" y="1876833"/>
            <a:ext cx="2373900" cy="466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CONTAINERS</a:t>
            </a:r>
            <a:endParaRPr sz="1900">
              <a:latin typeface="Overpass"/>
              <a:ea typeface="Overpass"/>
              <a:cs typeface="Overpass"/>
              <a:sym typeface="Overpass"/>
            </a:endParaRPr>
          </a:p>
        </p:txBody>
      </p:sp>
      <p:sp>
        <p:nvSpPr>
          <p:cNvPr id="482" name="Google Shape;482;p53"/>
          <p:cNvSpPr txBox="1"/>
          <p:nvPr/>
        </p:nvSpPr>
        <p:spPr>
          <a:xfrm>
            <a:off x="1817468" y="5367133"/>
            <a:ext cx="3736800" cy="578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VM isolates the hardware</a:t>
            </a:r>
            <a:endParaRPr sz="1900">
              <a:latin typeface="Overpass"/>
              <a:ea typeface="Overpass"/>
              <a:cs typeface="Overpass"/>
              <a:sym typeface="Overpass"/>
            </a:endParaRPr>
          </a:p>
        </p:txBody>
      </p:sp>
      <p:sp>
        <p:nvSpPr>
          <p:cNvPr id="483" name="Google Shape;483;p53"/>
          <p:cNvSpPr txBox="1"/>
          <p:nvPr/>
        </p:nvSpPr>
        <p:spPr>
          <a:xfrm>
            <a:off x="6612958" y="5367133"/>
            <a:ext cx="3736800" cy="578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latin typeface="Overpass"/>
                <a:ea typeface="Overpass"/>
                <a:cs typeface="Overpass"/>
                <a:sym typeface="Overpass"/>
              </a:rPr>
              <a:t>Container isolates</a:t>
            </a:r>
            <a:r>
              <a:rPr lang="en" sz="1900">
                <a:latin typeface="Overpass"/>
                <a:ea typeface="Overpass"/>
                <a:cs typeface="Overpass"/>
                <a:sym typeface="Overpass"/>
              </a:rPr>
              <a:t> </a:t>
            </a:r>
            <a:r>
              <a:rPr lang="en" sz="1900">
                <a:latin typeface="Overpass"/>
                <a:ea typeface="Overpass"/>
                <a:cs typeface="Overpass"/>
                <a:sym typeface="Overpass"/>
              </a:rPr>
              <a:t>the process</a:t>
            </a:r>
            <a:endParaRPr sz="1900">
              <a:latin typeface="Overpass"/>
              <a:ea typeface="Overpass"/>
              <a:cs typeface="Overpass"/>
              <a:sym typeface="Overpass"/>
            </a:endParaRPr>
          </a:p>
        </p:txBody>
      </p:sp>
      <p:grpSp>
        <p:nvGrpSpPr>
          <p:cNvPr id="484" name="Google Shape;484;p53"/>
          <p:cNvGrpSpPr/>
          <p:nvPr/>
        </p:nvGrpSpPr>
        <p:grpSpPr>
          <a:xfrm>
            <a:off x="2021215" y="2604812"/>
            <a:ext cx="3323984" cy="2622734"/>
            <a:chOff x="1515949" y="1648850"/>
            <a:chExt cx="2493051" cy="1967100"/>
          </a:xfrm>
        </p:grpSpPr>
        <p:sp>
          <p:nvSpPr>
            <p:cNvPr id="485" name="Google Shape;485;p53"/>
            <p:cNvSpPr/>
            <p:nvPr/>
          </p:nvSpPr>
          <p:spPr>
            <a:xfrm>
              <a:off x="1517500" y="1648850"/>
              <a:ext cx="2491500" cy="1233900"/>
            </a:xfrm>
            <a:prstGeom prst="rect">
              <a:avLst/>
            </a:prstGeom>
            <a:solidFill>
              <a:srgbClr val="B4A7D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100">
                  <a:solidFill>
                    <a:srgbClr val="20124D"/>
                  </a:solidFill>
                  <a:latin typeface="Overpass"/>
                  <a:ea typeface="Overpass"/>
                  <a:cs typeface="Overpass"/>
                  <a:sym typeface="Overpass"/>
                </a:rPr>
                <a:t>VM </a:t>
              </a:r>
              <a:endParaRPr sz="1100">
                <a:solidFill>
                  <a:srgbClr val="20124D"/>
                </a:solidFill>
                <a:latin typeface="Overpass"/>
                <a:ea typeface="Overpass"/>
                <a:cs typeface="Overpass"/>
                <a:sym typeface="Overpass"/>
              </a:endParaRPr>
            </a:p>
          </p:txBody>
        </p:sp>
        <p:sp>
          <p:nvSpPr>
            <p:cNvPr id="486" name="Google Shape;486;p53"/>
            <p:cNvSpPr/>
            <p:nvPr/>
          </p:nvSpPr>
          <p:spPr>
            <a:xfrm>
              <a:off x="1572000" y="2222602"/>
              <a:ext cx="2381700" cy="3702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OS Dependencies</a:t>
              </a:r>
              <a:endParaRPr sz="1100">
                <a:solidFill>
                  <a:srgbClr val="FFFFFF"/>
                </a:solidFill>
                <a:latin typeface="Overpass"/>
                <a:ea typeface="Overpass"/>
                <a:cs typeface="Overpass"/>
                <a:sym typeface="Overpass"/>
              </a:endParaRPr>
            </a:p>
          </p:txBody>
        </p:sp>
        <p:sp>
          <p:nvSpPr>
            <p:cNvPr id="487" name="Google Shape;487;p53"/>
            <p:cNvSpPr/>
            <p:nvPr/>
          </p:nvSpPr>
          <p:spPr>
            <a:xfrm>
              <a:off x="1572392" y="2619478"/>
              <a:ext cx="2381700" cy="218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FFFFFF"/>
                  </a:solidFill>
                  <a:latin typeface="Overpass"/>
                  <a:ea typeface="Overpass"/>
                  <a:cs typeface="Overpass"/>
                  <a:sym typeface="Overpass"/>
                </a:rPr>
                <a:t>Kernel</a:t>
              </a:r>
              <a:endParaRPr sz="1100">
                <a:solidFill>
                  <a:srgbClr val="FFFFFF"/>
                </a:solidFill>
                <a:latin typeface="Overpass"/>
                <a:ea typeface="Overpass"/>
                <a:cs typeface="Overpass"/>
                <a:sym typeface="Overpass"/>
              </a:endParaRPr>
            </a:p>
          </p:txBody>
        </p:sp>
        <p:sp>
          <p:nvSpPr>
            <p:cNvPr id="488" name="Google Shape;488;p53"/>
            <p:cNvSpPr/>
            <p:nvPr/>
          </p:nvSpPr>
          <p:spPr>
            <a:xfrm>
              <a:off x="1515949" y="2901759"/>
              <a:ext cx="2491500" cy="3471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Hypervisor</a:t>
              </a:r>
              <a:endParaRPr sz="1200">
                <a:solidFill>
                  <a:srgbClr val="FFFFFF"/>
                </a:solidFill>
                <a:latin typeface="Overpass"/>
                <a:ea typeface="Overpass"/>
                <a:cs typeface="Overpass"/>
                <a:sym typeface="Overpass"/>
              </a:endParaRPr>
            </a:p>
          </p:txBody>
        </p:sp>
        <p:sp>
          <p:nvSpPr>
            <p:cNvPr id="489" name="Google Shape;489;p53"/>
            <p:cNvSpPr/>
            <p:nvPr/>
          </p:nvSpPr>
          <p:spPr>
            <a:xfrm>
              <a:off x="1515997" y="3268850"/>
              <a:ext cx="2491500" cy="3471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Hardware</a:t>
              </a:r>
              <a:endParaRPr sz="1200">
                <a:solidFill>
                  <a:srgbClr val="FFFFFF"/>
                </a:solidFill>
                <a:latin typeface="Overpass"/>
                <a:ea typeface="Overpass"/>
                <a:cs typeface="Overpass"/>
                <a:sym typeface="Overpass"/>
              </a:endParaRPr>
            </a:p>
          </p:txBody>
        </p:sp>
        <p:grpSp>
          <p:nvGrpSpPr>
            <p:cNvPr id="490" name="Google Shape;490;p53"/>
            <p:cNvGrpSpPr/>
            <p:nvPr/>
          </p:nvGrpSpPr>
          <p:grpSpPr>
            <a:xfrm>
              <a:off x="1572822" y="1935848"/>
              <a:ext cx="2381573" cy="260100"/>
              <a:chOff x="1572784" y="1928530"/>
              <a:chExt cx="2353100" cy="260100"/>
            </a:xfrm>
          </p:grpSpPr>
          <p:sp>
            <p:nvSpPr>
              <p:cNvPr id="491" name="Google Shape;491;p53"/>
              <p:cNvSpPr/>
              <p:nvPr/>
            </p:nvSpPr>
            <p:spPr>
              <a:xfrm>
                <a:off x="1572784" y="1928530"/>
                <a:ext cx="566100" cy="260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a:t>
                </a:r>
                <a:endParaRPr sz="900">
                  <a:solidFill>
                    <a:srgbClr val="FFFFFF"/>
                  </a:solidFill>
                  <a:latin typeface="Overpass"/>
                  <a:ea typeface="Overpass"/>
                  <a:cs typeface="Overpass"/>
                  <a:sym typeface="Overpass"/>
                </a:endParaRPr>
              </a:p>
            </p:txBody>
          </p:sp>
          <p:sp>
            <p:nvSpPr>
              <p:cNvPr id="492" name="Google Shape;492;p53"/>
              <p:cNvSpPr/>
              <p:nvPr/>
            </p:nvSpPr>
            <p:spPr>
              <a:xfrm>
                <a:off x="2168450" y="1928530"/>
                <a:ext cx="566100" cy="260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a:t>
                </a:r>
                <a:endParaRPr sz="900">
                  <a:solidFill>
                    <a:srgbClr val="FFFFFF"/>
                  </a:solidFill>
                  <a:latin typeface="Overpass"/>
                  <a:ea typeface="Overpass"/>
                  <a:cs typeface="Overpass"/>
                  <a:sym typeface="Overpass"/>
                </a:endParaRPr>
              </a:p>
            </p:txBody>
          </p:sp>
          <p:sp>
            <p:nvSpPr>
              <p:cNvPr id="493" name="Google Shape;493;p53"/>
              <p:cNvSpPr/>
              <p:nvPr/>
            </p:nvSpPr>
            <p:spPr>
              <a:xfrm>
                <a:off x="2764117" y="1928530"/>
                <a:ext cx="566100" cy="260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a:t>
                </a:r>
                <a:endParaRPr sz="900">
                  <a:solidFill>
                    <a:srgbClr val="FFFFFF"/>
                  </a:solidFill>
                  <a:latin typeface="Overpass"/>
                  <a:ea typeface="Overpass"/>
                  <a:cs typeface="Overpass"/>
                  <a:sym typeface="Overpass"/>
                </a:endParaRPr>
              </a:p>
            </p:txBody>
          </p:sp>
          <p:sp>
            <p:nvSpPr>
              <p:cNvPr id="494" name="Google Shape;494;p53"/>
              <p:cNvSpPr/>
              <p:nvPr/>
            </p:nvSpPr>
            <p:spPr>
              <a:xfrm>
                <a:off x="3359784" y="1928530"/>
                <a:ext cx="566100" cy="260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900">
                    <a:solidFill>
                      <a:srgbClr val="FFFFFF"/>
                    </a:solidFill>
                    <a:latin typeface="Overpass"/>
                    <a:ea typeface="Overpass"/>
                    <a:cs typeface="Overpass"/>
                    <a:sym typeface="Overpass"/>
                  </a:rPr>
                  <a:t>App</a:t>
                </a:r>
                <a:endParaRPr sz="900">
                  <a:solidFill>
                    <a:srgbClr val="FFFFFF"/>
                  </a:solidFill>
                  <a:latin typeface="Overpass"/>
                  <a:ea typeface="Overpass"/>
                  <a:cs typeface="Overpass"/>
                  <a:sym typeface="Overpass"/>
                </a:endParaRPr>
              </a:p>
            </p:txBody>
          </p:sp>
        </p:grpSp>
      </p:grpSp>
      <p:grpSp>
        <p:nvGrpSpPr>
          <p:cNvPr id="495" name="Google Shape;495;p53"/>
          <p:cNvGrpSpPr/>
          <p:nvPr/>
        </p:nvGrpSpPr>
        <p:grpSpPr>
          <a:xfrm>
            <a:off x="6839529" y="2604802"/>
            <a:ext cx="3324720" cy="2620334"/>
            <a:chOff x="5129775" y="1953650"/>
            <a:chExt cx="2493603" cy="1965300"/>
          </a:xfrm>
        </p:grpSpPr>
        <p:sp>
          <p:nvSpPr>
            <p:cNvPr id="496" name="Google Shape;496;p53"/>
            <p:cNvSpPr/>
            <p:nvPr/>
          </p:nvSpPr>
          <p:spPr>
            <a:xfrm>
              <a:off x="5129775" y="2923000"/>
              <a:ext cx="2491500" cy="2601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Container Host (Kernel)</a:t>
              </a:r>
              <a:endParaRPr sz="1200">
                <a:solidFill>
                  <a:srgbClr val="FFFFFF"/>
                </a:solidFill>
                <a:latin typeface="Overpass"/>
                <a:ea typeface="Overpass"/>
                <a:cs typeface="Overpass"/>
                <a:sym typeface="Overpass"/>
              </a:endParaRPr>
            </a:p>
          </p:txBody>
        </p:sp>
        <p:grpSp>
          <p:nvGrpSpPr>
            <p:cNvPr id="497" name="Google Shape;497;p53"/>
            <p:cNvGrpSpPr/>
            <p:nvPr/>
          </p:nvGrpSpPr>
          <p:grpSpPr>
            <a:xfrm>
              <a:off x="5129825" y="1953650"/>
              <a:ext cx="2491373" cy="947700"/>
              <a:chOff x="5129825" y="1648850"/>
              <a:chExt cx="2491373" cy="947700"/>
            </a:xfrm>
          </p:grpSpPr>
          <p:sp>
            <p:nvSpPr>
              <p:cNvPr id="498" name="Google Shape;498;p53"/>
              <p:cNvSpPr/>
              <p:nvPr/>
            </p:nvSpPr>
            <p:spPr>
              <a:xfrm>
                <a:off x="5129825" y="1648850"/>
                <a:ext cx="604200" cy="9477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274E13"/>
                    </a:solidFill>
                    <a:latin typeface="Overpass"/>
                    <a:ea typeface="Overpass"/>
                    <a:cs typeface="Overpass"/>
                    <a:sym typeface="Overpass"/>
                  </a:rPr>
                  <a:t>Container</a:t>
                </a:r>
                <a:endParaRPr sz="9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900">
                  <a:solidFill>
                    <a:srgbClr val="FFFFFF"/>
                  </a:solidFill>
                  <a:latin typeface="Overpass"/>
                  <a:ea typeface="Overpass"/>
                  <a:cs typeface="Overpass"/>
                  <a:sym typeface="Overpass"/>
                </a:endParaRPr>
              </a:p>
            </p:txBody>
          </p:sp>
          <p:sp>
            <p:nvSpPr>
              <p:cNvPr id="499" name="Google Shape;499;p53"/>
              <p:cNvSpPr/>
              <p:nvPr/>
            </p:nvSpPr>
            <p:spPr>
              <a:xfrm>
                <a:off x="5191794" y="2014975"/>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500" name="Google Shape;500;p53"/>
              <p:cNvSpPr/>
              <p:nvPr/>
            </p:nvSpPr>
            <p:spPr>
              <a:xfrm>
                <a:off x="5191450" y="2297921"/>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OS deps</a:t>
                </a:r>
                <a:endParaRPr sz="800">
                  <a:solidFill>
                    <a:srgbClr val="FFFFFF"/>
                  </a:solidFill>
                  <a:latin typeface="Overpass"/>
                  <a:ea typeface="Overpass"/>
                  <a:cs typeface="Overpass"/>
                  <a:sym typeface="Overpass"/>
                </a:endParaRPr>
              </a:p>
            </p:txBody>
          </p:sp>
          <p:sp>
            <p:nvSpPr>
              <p:cNvPr id="501" name="Google Shape;501;p53"/>
              <p:cNvSpPr/>
              <p:nvPr/>
            </p:nvSpPr>
            <p:spPr>
              <a:xfrm>
                <a:off x="5758883" y="1648850"/>
                <a:ext cx="604200" cy="9477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274E13"/>
                    </a:solidFill>
                    <a:latin typeface="Overpass"/>
                    <a:ea typeface="Overpass"/>
                    <a:cs typeface="Overpass"/>
                    <a:sym typeface="Overpass"/>
                  </a:rPr>
                  <a:t>Container</a:t>
                </a:r>
                <a:endParaRPr sz="9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900">
                  <a:solidFill>
                    <a:srgbClr val="FFFFFF"/>
                  </a:solidFill>
                  <a:latin typeface="Overpass"/>
                  <a:ea typeface="Overpass"/>
                  <a:cs typeface="Overpass"/>
                  <a:sym typeface="Overpass"/>
                </a:endParaRPr>
              </a:p>
            </p:txBody>
          </p:sp>
          <p:sp>
            <p:nvSpPr>
              <p:cNvPr id="502" name="Google Shape;502;p53"/>
              <p:cNvSpPr/>
              <p:nvPr/>
            </p:nvSpPr>
            <p:spPr>
              <a:xfrm>
                <a:off x="5820849" y="2014975"/>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503" name="Google Shape;503;p53"/>
              <p:cNvSpPr/>
              <p:nvPr/>
            </p:nvSpPr>
            <p:spPr>
              <a:xfrm>
                <a:off x="5820505" y="2297921"/>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OS deps</a:t>
                </a:r>
                <a:endParaRPr sz="800">
                  <a:solidFill>
                    <a:srgbClr val="FFFFFF"/>
                  </a:solidFill>
                  <a:latin typeface="Overpass"/>
                  <a:ea typeface="Overpass"/>
                  <a:cs typeface="Overpass"/>
                  <a:sym typeface="Overpass"/>
                </a:endParaRPr>
              </a:p>
            </p:txBody>
          </p:sp>
          <p:sp>
            <p:nvSpPr>
              <p:cNvPr id="504" name="Google Shape;504;p53"/>
              <p:cNvSpPr/>
              <p:nvPr/>
            </p:nvSpPr>
            <p:spPr>
              <a:xfrm>
                <a:off x="6387940" y="1648850"/>
                <a:ext cx="604200" cy="9477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274E13"/>
                    </a:solidFill>
                    <a:latin typeface="Overpass"/>
                    <a:ea typeface="Overpass"/>
                    <a:cs typeface="Overpass"/>
                    <a:sym typeface="Overpass"/>
                  </a:rPr>
                  <a:t>Container</a:t>
                </a:r>
                <a:endParaRPr sz="9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900">
                  <a:solidFill>
                    <a:srgbClr val="FFFFFF"/>
                  </a:solidFill>
                  <a:latin typeface="Overpass"/>
                  <a:ea typeface="Overpass"/>
                  <a:cs typeface="Overpass"/>
                  <a:sym typeface="Overpass"/>
                </a:endParaRPr>
              </a:p>
            </p:txBody>
          </p:sp>
          <p:sp>
            <p:nvSpPr>
              <p:cNvPr id="505" name="Google Shape;505;p53"/>
              <p:cNvSpPr/>
              <p:nvPr/>
            </p:nvSpPr>
            <p:spPr>
              <a:xfrm>
                <a:off x="6449905" y="2014975"/>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506" name="Google Shape;506;p53"/>
              <p:cNvSpPr/>
              <p:nvPr/>
            </p:nvSpPr>
            <p:spPr>
              <a:xfrm>
                <a:off x="6449561" y="2297921"/>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OS deps</a:t>
                </a:r>
                <a:endParaRPr sz="800">
                  <a:solidFill>
                    <a:srgbClr val="FFFFFF"/>
                  </a:solidFill>
                  <a:latin typeface="Overpass"/>
                  <a:ea typeface="Overpass"/>
                  <a:cs typeface="Overpass"/>
                  <a:sym typeface="Overpass"/>
                </a:endParaRPr>
              </a:p>
            </p:txBody>
          </p:sp>
          <p:sp>
            <p:nvSpPr>
              <p:cNvPr id="507" name="Google Shape;507;p53"/>
              <p:cNvSpPr/>
              <p:nvPr/>
            </p:nvSpPr>
            <p:spPr>
              <a:xfrm>
                <a:off x="7016998" y="1648850"/>
                <a:ext cx="604200" cy="9477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900">
                    <a:solidFill>
                      <a:srgbClr val="274E13"/>
                    </a:solidFill>
                    <a:latin typeface="Overpass"/>
                    <a:ea typeface="Overpass"/>
                    <a:cs typeface="Overpass"/>
                    <a:sym typeface="Overpass"/>
                  </a:rPr>
                  <a:t>Container</a:t>
                </a:r>
                <a:endParaRPr sz="900">
                  <a:solidFill>
                    <a:srgbClr val="274E13"/>
                  </a:solidFill>
                  <a:latin typeface="Overpass"/>
                  <a:ea typeface="Overpass"/>
                  <a:cs typeface="Overpass"/>
                  <a:sym typeface="Overpass"/>
                </a:endParaRPr>
              </a:p>
              <a:p>
                <a:pPr indent="0" lvl="0" marL="0" rtl="0" algn="ctr">
                  <a:spcBef>
                    <a:spcPts val="0"/>
                  </a:spcBef>
                  <a:spcAft>
                    <a:spcPts val="0"/>
                  </a:spcAft>
                  <a:buNone/>
                </a:pPr>
                <a:r>
                  <a:t/>
                </a:r>
                <a:endParaRPr sz="900">
                  <a:solidFill>
                    <a:srgbClr val="FFFFFF"/>
                  </a:solidFill>
                  <a:latin typeface="Overpass"/>
                  <a:ea typeface="Overpass"/>
                  <a:cs typeface="Overpass"/>
                  <a:sym typeface="Overpass"/>
                </a:endParaRPr>
              </a:p>
            </p:txBody>
          </p:sp>
          <p:sp>
            <p:nvSpPr>
              <p:cNvPr id="508" name="Google Shape;508;p53"/>
              <p:cNvSpPr/>
              <p:nvPr/>
            </p:nvSpPr>
            <p:spPr>
              <a:xfrm>
                <a:off x="7078960" y="2014975"/>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App</a:t>
                </a:r>
                <a:endParaRPr sz="800">
                  <a:solidFill>
                    <a:srgbClr val="FFFFFF"/>
                  </a:solidFill>
                  <a:latin typeface="Overpass"/>
                  <a:ea typeface="Overpass"/>
                  <a:cs typeface="Overpass"/>
                  <a:sym typeface="Overpass"/>
                </a:endParaRPr>
              </a:p>
            </p:txBody>
          </p:sp>
          <p:sp>
            <p:nvSpPr>
              <p:cNvPr id="509" name="Google Shape;509;p53"/>
              <p:cNvSpPr/>
              <p:nvPr/>
            </p:nvSpPr>
            <p:spPr>
              <a:xfrm>
                <a:off x="7078616" y="2297921"/>
                <a:ext cx="483900" cy="2481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800">
                    <a:solidFill>
                      <a:srgbClr val="FFFFFF"/>
                    </a:solidFill>
                    <a:latin typeface="Overpass"/>
                    <a:ea typeface="Overpass"/>
                    <a:cs typeface="Overpass"/>
                    <a:sym typeface="Overpass"/>
                  </a:rPr>
                  <a:t>OS deps</a:t>
                </a:r>
                <a:endParaRPr sz="800">
                  <a:solidFill>
                    <a:srgbClr val="FFFFFF"/>
                  </a:solidFill>
                  <a:latin typeface="Overpass"/>
                  <a:ea typeface="Overpass"/>
                  <a:cs typeface="Overpass"/>
                  <a:sym typeface="Overpass"/>
                </a:endParaRPr>
              </a:p>
            </p:txBody>
          </p:sp>
        </p:grpSp>
        <p:grpSp>
          <p:nvGrpSpPr>
            <p:cNvPr id="510" name="Google Shape;510;p53"/>
            <p:cNvGrpSpPr/>
            <p:nvPr/>
          </p:nvGrpSpPr>
          <p:grpSpPr>
            <a:xfrm>
              <a:off x="5131830" y="3204759"/>
              <a:ext cx="2491548" cy="714191"/>
              <a:chOff x="1515949" y="2901759"/>
              <a:chExt cx="2491548" cy="714191"/>
            </a:xfrm>
          </p:grpSpPr>
          <p:sp>
            <p:nvSpPr>
              <p:cNvPr id="511" name="Google Shape;511;p53"/>
              <p:cNvSpPr/>
              <p:nvPr/>
            </p:nvSpPr>
            <p:spPr>
              <a:xfrm>
                <a:off x="1515949" y="2901759"/>
                <a:ext cx="2491500" cy="3471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Hypervisor</a:t>
                </a:r>
                <a:endParaRPr sz="1200">
                  <a:solidFill>
                    <a:srgbClr val="FFFFFF"/>
                  </a:solidFill>
                  <a:latin typeface="Overpass"/>
                  <a:ea typeface="Overpass"/>
                  <a:cs typeface="Overpass"/>
                  <a:sym typeface="Overpass"/>
                </a:endParaRPr>
              </a:p>
            </p:txBody>
          </p:sp>
          <p:sp>
            <p:nvSpPr>
              <p:cNvPr id="512" name="Google Shape;512;p53"/>
              <p:cNvSpPr/>
              <p:nvPr/>
            </p:nvSpPr>
            <p:spPr>
              <a:xfrm>
                <a:off x="1515997" y="3268850"/>
                <a:ext cx="2491500" cy="347100"/>
              </a:xfrm>
              <a:prstGeom prst="rect">
                <a:avLst/>
              </a:prstGeom>
              <a:solidFill>
                <a:srgbClr val="66666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Hardware</a:t>
                </a:r>
                <a:endParaRPr sz="1200">
                  <a:solidFill>
                    <a:srgbClr val="FFFFFF"/>
                  </a:solidFill>
                  <a:latin typeface="Overpass"/>
                  <a:ea typeface="Overpass"/>
                  <a:cs typeface="Overpass"/>
                  <a:sym typeface="Overpass"/>
                </a:endParaRPr>
              </a:p>
            </p:txBody>
          </p:sp>
        </p:grpSp>
      </p:grpSp>
      <p:sp>
        <p:nvSpPr>
          <p:cNvPr id="513" name="Google Shape;513;p5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54"/>
          <p:cNvGrpSpPr/>
          <p:nvPr/>
        </p:nvGrpSpPr>
        <p:grpSpPr>
          <a:xfrm>
            <a:off x="2595072" y="1727076"/>
            <a:ext cx="2008350" cy="2194479"/>
            <a:chOff x="2838075" y="1626000"/>
            <a:chExt cx="1506300" cy="1661100"/>
          </a:xfrm>
        </p:grpSpPr>
        <p:sp>
          <p:nvSpPr>
            <p:cNvPr id="519" name="Google Shape;519;p54"/>
            <p:cNvSpPr/>
            <p:nvPr/>
          </p:nvSpPr>
          <p:spPr>
            <a:xfrm>
              <a:off x="2838075" y="1626000"/>
              <a:ext cx="1506300" cy="1661100"/>
            </a:xfrm>
            <a:prstGeom prst="rect">
              <a:avLst/>
            </a:prstGeom>
            <a:solidFill>
              <a:srgbClr val="B4A7D6"/>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20124D"/>
                  </a:solidFill>
                  <a:latin typeface="Overpass"/>
                  <a:ea typeface="Overpass"/>
                  <a:cs typeface="Overpass"/>
                  <a:sym typeface="Overpass"/>
                </a:rPr>
                <a:t>Virtual Machine</a:t>
              </a:r>
              <a:endParaRPr sz="1300">
                <a:solidFill>
                  <a:srgbClr val="20124D"/>
                </a:solidFill>
                <a:latin typeface="Overpass"/>
                <a:ea typeface="Overpass"/>
                <a:cs typeface="Overpass"/>
                <a:sym typeface="Overpass"/>
              </a:endParaRPr>
            </a:p>
          </p:txBody>
        </p:sp>
        <p:sp>
          <p:nvSpPr>
            <p:cNvPr id="520" name="Google Shape;520;p54"/>
            <p:cNvSpPr/>
            <p:nvPr/>
          </p:nvSpPr>
          <p:spPr>
            <a:xfrm>
              <a:off x="2927025" y="2051527"/>
              <a:ext cx="13284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Application</a:t>
              </a:r>
              <a:endParaRPr sz="1200">
                <a:solidFill>
                  <a:srgbClr val="FFFFFF"/>
                </a:solidFill>
                <a:latin typeface="Overpass"/>
                <a:ea typeface="Overpass"/>
                <a:cs typeface="Overpass"/>
                <a:sym typeface="Overpass"/>
              </a:endParaRPr>
            </a:p>
          </p:txBody>
        </p:sp>
        <p:sp>
          <p:nvSpPr>
            <p:cNvPr id="521" name="Google Shape;521;p54"/>
            <p:cNvSpPr/>
            <p:nvPr/>
          </p:nvSpPr>
          <p:spPr>
            <a:xfrm>
              <a:off x="2927025" y="2445338"/>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OS dependencies</a:t>
              </a:r>
              <a:endParaRPr sz="1200">
                <a:solidFill>
                  <a:srgbClr val="FFFFFF"/>
                </a:solidFill>
                <a:latin typeface="Overpass"/>
                <a:ea typeface="Overpass"/>
                <a:cs typeface="Overpass"/>
                <a:sym typeface="Overpass"/>
              </a:endParaRPr>
            </a:p>
          </p:txBody>
        </p:sp>
        <p:sp>
          <p:nvSpPr>
            <p:cNvPr id="522" name="Google Shape;522;p54"/>
            <p:cNvSpPr/>
            <p:nvPr/>
          </p:nvSpPr>
          <p:spPr>
            <a:xfrm>
              <a:off x="2927025" y="2842365"/>
              <a:ext cx="13284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Operating System</a:t>
              </a:r>
              <a:endParaRPr sz="1200">
                <a:solidFill>
                  <a:srgbClr val="FFFFFF"/>
                </a:solidFill>
                <a:latin typeface="Overpass"/>
                <a:ea typeface="Overpass"/>
                <a:cs typeface="Overpass"/>
                <a:sym typeface="Overpass"/>
              </a:endParaRPr>
            </a:p>
          </p:txBody>
        </p:sp>
      </p:grpSp>
      <p:sp>
        <p:nvSpPr>
          <p:cNvPr id="523" name="Google Shape;523;p54"/>
          <p:cNvSpPr txBox="1"/>
          <p:nvPr/>
        </p:nvSpPr>
        <p:spPr>
          <a:xfrm>
            <a:off x="1102200" y="0"/>
            <a:ext cx="9987600" cy="1417500"/>
          </a:xfrm>
          <a:prstGeom prst="rect">
            <a:avLst/>
          </a:prstGeom>
          <a:noFill/>
          <a:ln>
            <a:noFill/>
          </a:ln>
        </p:spPr>
        <p:txBody>
          <a:bodyPr anchorCtr="0" anchor="b" bIns="121900" lIns="121900" spcFirstLastPara="1" rIns="121900" wrap="square" tIns="121900">
            <a:noAutofit/>
          </a:bodyPr>
          <a:lstStyle/>
          <a:p>
            <a:pPr indent="0" lvl="0" marL="0" rtl="0" algn="ctr">
              <a:spcBef>
                <a:spcPts val="0"/>
              </a:spcBef>
              <a:spcAft>
                <a:spcPts val="0"/>
              </a:spcAft>
              <a:buNone/>
            </a:pPr>
            <a:r>
              <a:rPr lang="en" sz="3700">
                <a:solidFill>
                  <a:srgbClr val="000000"/>
                </a:solidFill>
                <a:latin typeface="Overpass"/>
                <a:ea typeface="Overpass"/>
                <a:cs typeface="Overpass"/>
                <a:sym typeface="Overpass"/>
              </a:rPr>
              <a:t>VIRTUAL MACHINES AND CONTAINERS</a:t>
            </a:r>
            <a:endParaRPr sz="3700">
              <a:solidFill>
                <a:srgbClr val="000000"/>
              </a:solidFill>
              <a:latin typeface="Overpass"/>
              <a:ea typeface="Overpass"/>
              <a:cs typeface="Overpass"/>
              <a:sym typeface="Overpass"/>
            </a:endParaRPr>
          </a:p>
        </p:txBody>
      </p:sp>
      <p:grpSp>
        <p:nvGrpSpPr>
          <p:cNvPr id="524" name="Google Shape;524;p54"/>
          <p:cNvGrpSpPr/>
          <p:nvPr/>
        </p:nvGrpSpPr>
        <p:grpSpPr>
          <a:xfrm>
            <a:off x="2206026" y="4129158"/>
            <a:ext cx="3625926" cy="1935552"/>
            <a:chOff x="1730763" y="3249350"/>
            <a:chExt cx="2719513" cy="1451700"/>
          </a:xfrm>
        </p:grpSpPr>
        <p:sp>
          <p:nvSpPr>
            <p:cNvPr id="525" name="Google Shape;525;p54"/>
            <p:cNvSpPr txBox="1"/>
            <p:nvPr/>
          </p:nvSpPr>
          <p:spPr>
            <a:xfrm>
              <a:off x="1963575" y="3249350"/>
              <a:ext cx="2486700" cy="145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VM Isolation</a:t>
              </a:r>
              <a:endParaRPr sz="21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Complete OS</a:t>
              </a:r>
              <a:endParaRPr sz="2100">
                <a:latin typeface="Overpass"/>
                <a:ea typeface="Overpass"/>
                <a:cs typeface="Overpass"/>
                <a:sym typeface="Overpass"/>
              </a:endParaRPr>
            </a:p>
            <a:p>
              <a:pPr indent="0" lvl="0" marL="0" rtl="0" algn="l">
                <a:lnSpc>
                  <a:spcPct val="115000"/>
                </a:lnSpc>
                <a:spcBef>
                  <a:spcPts val="0"/>
                </a:spcBef>
                <a:spcAft>
                  <a:spcPts val="0"/>
                </a:spcAft>
                <a:buNone/>
              </a:pPr>
              <a:r>
                <a:rPr lang="en" sz="2100">
                  <a:latin typeface="Overpass"/>
                  <a:ea typeface="Overpass"/>
                  <a:cs typeface="Overpass"/>
                  <a:sym typeface="Overpass"/>
                </a:rPr>
                <a:t>Static Compute</a:t>
              </a:r>
              <a:endParaRPr sz="2100">
                <a:latin typeface="Overpass"/>
                <a:ea typeface="Overpass"/>
                <a:cs typeface="Overpass"/>
                <a:sym typeface="Overpass"/>
              </a:endParaRPr>
            </a:p>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Static </a:t>
              </a:r>
              <a:r>
                <a:rPr lang="en" sz="2100">
                  <a:latin typeface="Overpass"/>
                  <a:ea typeface="Overpass"/>
                  <a:cs typeface="Overpass"/>
                  <a:sym typeface="Overpass"/>
                </a:rPr>
                <a:t>Memory</a:t>
              </a:r>
              <a:endParaRPr sz="2100">
                <a:latin typeface="Overpass"/>
                <a:ea typeface="Overpass"/>
                <a:cs typeface="Overpass"/>
                <a:sym typeface="Overpass"/>
              </a:endParaRPr>
            </a:p>
            <a:p>
              <a:pPr indent="0" lvl="0" marL="0" rtl="0" algn="l">
                <a:lnSpc>
                  <a:spcPct val="115000"/>
                </a:lnSpc>
                <a:spcBef>
                  <a:spcPts val="0"/>
                </a:spcBef>
                <a:spcAft>
                  <a:spcPts val="0"/>
                </a:spcAft>
                <a:buNone/>
              </a:pPr>
              <a:r>
                <a:rPr lang="en" sz="2100">
                  <a:latin typeface="Overpass"/>
                  <a:ea typeface="Overpass"/>
                  <a:cs typeface="Overpass"/>
                  <a:sym typeface="Overpass"/>
                </a:rPr>
                <a:t>High Resource Usage</a:t>
              </a:r>
              <a:endParaRPr sz="2100">
                <a:latin typeface="Overpass"/>
                <a:ea typeface="Overpass"/>
                <a:cs typeface="Overpass"/>
                <a:sym typeface="Overpass"/>
              </a:endParaRPr>
            </a:p>
          </p:txBody>
        </p:sp>
        <p:sp>
          <p:nvSpPr>
            <p:cNvPr id="526" name="Google Shape;526;p54"/>
            <p:cNvSpPr/>
            <p:nvPr/>
          </p:nvSpPr>
          <p:spPr>
            <a:xfrm>
              <a:off x="1730763" y="3342154"/>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p54"/>
            <p:cNvSpPr/>
            <p:nvPr/>
          </p:nvSpPr>
          <p:spPr>
            <a:xfrm>
              <a:off x="1730763" y="3619014"/>
              <a:ext cx="251400" cy="251400"/>
            </a:xfrm>
            <a:prstGeom prst="mathMinus">
              <a:avLst>
                <a:gd fmla="val 23520" name="adj1"/>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p54"/>
            <p:cNvSpPr/>
            <p:nvPr/>
          </p:nvSpPr>
          <p:spPr>
            <a:xfrm>
              <a:off x="1730763" y="3895873"/>
              <a:ext cx="251400" cy="251400"/>
            </a:xfrm>
            <a:prstGeom prst="mathMinus">
              <a:avLst>
                <a:gd fmla="val 23520" name="adj1"/>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p54"/>
            <p:cNvSpPr/>
            <p:nvPr/>
          </p:nvSpPr>
          <p:spPr>
            <a:xfrm>
              <a:off x="1730763" y="4172733"/>
              <a:ext cx="251400" cy="251400"/>
            </a:xfrm>
            <a:prstGeom prst="mathMinus">
              <a:avLst>
                <a:gd fmla="val 23520" name="adj1"/>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30" name="Google Shape;530;p54"/>
            <p:cNvSpPr/>
            <p:nvPr/>
          </p:nvSpPr>
          <p:spPr>
            <a:xfrm>
              <a:off x="1730763" y="4449592"/>
              <a:ext cx="251400" cy="251400"/>
            </a:xfrm>
            <a:prstGeom prst="mathMinus">
              <a:avLst>
                <a:gd fmla="val 23520" name="adj1"/>
              </a:avLst>
            </a:prstGeom>
            <a:solidFill>
              <a:srgbClr val="CC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531" name="Google Shape;531;p54"/>
          <p:cNvGrpSpPr/>
          <p:nvPr/>
        </p:nvGrpSpPr>
        <p:grpSpPr>
          <a:xfrm>
            <a:off x="6797369" y="4129158"/>
            <a:ext cx="3721796" cy="1939656"/>
            <a:chOff x="5098154" y="3249350"/>
            <a:chExt cx="2791417" cy="1454779"/>
          </a:xfrm>
        </p:grpSpPr>
        <p:sp>
          <p:nvSpPr>
            <p:cNvPr id="532" name="Google Shape;532;p54"/>
            <p:cNvSpPr txBox="1"/>
            <p:nvPr/>
          </p:nvSpPr>
          <p:spPr>
            <a:xfrm>
              <a:off x="5331171" y="3249350"/>
              <a:ext cx="2558400" cy="145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Container Isolation</a:t>
              </a:r>
              <a:endParaRPr sz="21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Shared Kernel</a:t>
              </a:r>
              <a:endParaRPr sz="21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Burstable Compute</a:t>
              </a:r>
              <a:endParaRPr sz="2100">
                <a:solidFill>
                  <a:srgbClr val="000000"/>
                </a:solidFill>
                <a:latin typeface="Overpass"/>
                <a:ea typeface="Overpass"/>
                <a:cs typeface="Overpass"/>
                <a:sym typeface="Overpass"/>
              </a:endParaRPr>
            </a:p>
            <a:p>
              <a:pPr indent="0" lvl="0" marL="0" rtl="0" algn="l">
                <a:lnSpc>
                  <a:spcPct val="115000"/>
                </a:lnSpc>
                <a:spcBef>
                  <a:spcPts val="0"/>
                </a:spcBef>
                <a:spcAft>
                  <a:spcPts val="0"/>
                </a:spcAft>
                <a:buNone/>
              </a:pPr>
              <a:r>
                <a:rPr lang="en" sz="2100">
                  <a:solidFill>
                    <a:srgbClr val="000000"/>
                  </a:solidFill>
                  <a:latin typeface="Overpass"/>
                  <a:ea typeface="Overpass"/>
                  <a:cs typeface="Overpass"/>
                  <a:sym typeface="Overpass"/>
                </a:rPr>
                <a:t>Burstable </a:t>
              </a:r>
              <a:r>
                <a:rPr lang="en" sz="2100">
                  <a:latin typeface="Overpass"/>
                  <a:ea typeface="Overpass"/>
                  <a:cs typeface="Overpass"/>
                  <a:sym typeface="Overpass"/>
                </a:rPr>
                <a:t>Memory</a:t>
              </a:r>
              <a:endParaRPr sz="2100">
                <a:latin typeface="Overpass"/>
                <a:ea typeface="Overpass"/>
                <a:cs typeface="Overpass"/>
                <a:sym typeface="Overpass"/>
              </a:endParaRPr>
            </a:p>
            <a:p>
              <a:pPr indent="0" lvl="0" marL="0" rtl="0" algn="l">
                <a:lnSpc>
                  <a:spcPct val="115000"/>
                </a:lnSpc>
                <a:spcBef>
                  <a:spcPts val="0"/>
                </a:spcBef>
                <a:spcAft>
                  <a:spcPts val="0"/>
                </a:spcAft>
                <a:buNone/>
              </a:pPr>
              <a:r>
                <a:rPr lang="en" sz="2100">
                  <a:latin typeface="Overpass"/>
                  <a:ea typeface="Overpass"/>
                  <a:cs typeface="Overpass"/>
                  <a:sym typeface="Overpass"/>
                </a:rPr>
                <a:t>Low Resource Usage</a:t>
              </a:r>
              <a:endParaRPr sz="2100">
                <a:latin typeface="Overpass"/>
                <a:ea typeface="Overpass"/>
                <a:cs typeface="Overpass"/>
                <a:sym typeface="Overpass"/>
              </a:endParaRPr>
            </a:p>
          </p:txBody>
        </p:sp>
        <p:sp>
          <p:nvSpPr>
            <p:cNvPr id="533" name="Google Shape;533;p54"/>
            <p:cNvSpPr/>
            <p:nvPr/>
          </p:nvSpPr>
          <p:spPr>
            <a:xfrm>
              <a:off x="5098154" y="3630741"/>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p54"/>
            <p:cNvSpPr/>
            <p:nvPr/>
          </p:nvSpPr>
          <p:spPr>
            <a:xfrm>
              <a:off x="5098154" y="3356746"/>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p54"/>
            <p:cNvSpPr/>
            <p:nvPr/>
          </p:nvSpPr>
          <p:spPr>
            <a:xfrm>
              <a:off x="5098154" y="4178733"/>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54"/>
            <p:cNvSpPr/>
            <p:nvPr/>
          </p:nvSpPr>
          <p:spPr>
            <a:xfrm>
              <a:off x="5098154" y="3904737"/>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54"/>
            <p:cNvSpPr/>
            <p:nvPr/>
          </p:nvSpPr>
          <p:spPr>
            <a:xfrm>
              <a:off x="5098154" y="4452729"/>
              <a:ext cx="251400" cy="251400"/>
            </a:xfrm>
            <a:prstGeom prst="mathPlus">
              <a:avLst>
                <a:gd fmla="val 23520" name="adj1"/>
              </a:avLst>
            </a:prstGeom>
            <a:solidFill>
              <a:srgbClr val="3F9C3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38" name="Google Shape;538;p54"/>
          <p:cNvGrpSpPr/>
          <p:nvPr/>
        </p:nvGrpSpPr>
        <p:grpSpPr>
          <a:xfrm>
            <a:off x="7207171" y="1726929"/>
            <a:ext cx="2008350" cy="2194445"/>
            <a:chOff x="4857000" y="1626000"/>
            <a:chExt cx="1506300" cy="1645875"/>
          </a:xfrm>
        </p:grpSpPr>
        <p:sp>
          <p:nvSpPr>
            <p:cNvPr id="539" name="Google Shape;539;p54"/>
            <p:cNvSpPr/>
            <p:nvPr/>
          </p:nvSpPr>
          <p:spPr>
            <a:xfrm>
              <a:off x="4857000" y="2912175"/>
              <a:ext cx="1506300" cy="359700"/>
            </a:xfrm>
            <a:prstGeom prst="rect">
              <a:avLst/>
            </a:prstGeom>
            <a:solidFill>
              <a:srgbClr val="165D8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a:ea typeface="Overpass"/>
                  <a:cs typeface="Overpass"/>
                  <a:sym typeface="Overpass"/>
                </a:rPr>
                <a:t>Container Host</a:t>
              </a:r>
              <a:endParaRPr sz="1300">
                <a:solidFill>
                  <a:srgbClr val="FFFFFF"/>
                </a:solidFill>
                <a:latin typeface="Overpass"/>
                <a:ea typeface="Overpass"/>
                <a:cs typeface="Overpass"/>
                <a:sym typeface="Overpass"/>
              </a:endParaRPr>
            </a:p>
          </p:txBody>
        </p:sp>
        <p:sp>
          <p:nvSpPr>
            <p:cNvPr id="540" name="Google Shape;540;p54"/>
            <p:cNvSpPr/>
            <p:nvPr/>
          </p:nvSpPr>
          <p:spPr>
            <a:xfrm>
              <a:off x="4857000" y="1626000"/>
              <a:ext cx="1506300" cy="1257600"/>
            </a:xfrm>
            <a:prstGeom prst="rect">
              <a:avLst/>
            </a:prstGeom>
            <a:solidFill>
              <a:srgbClr val="93C47D"/>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300">
                  <a:solidFill>
                    <a:srgbClr val="274E13"/>
                  </a:solidFill>
                  <a:latin typeface="Overpass"/>
                  <a:ea typeface="Overpass"/>
                  <a:cs typeface="Overpass"/>
                  <a:sym typeface="Overpass"/>
                </a:rPr>
                <a:t>Container</a:t>
              </a:r>
              <a:endParaRPr sz="1300">
                <a:solidFill>
                  <a:srgbClr val="274E13"/>
                </a:solidFill>
                <a:latin typeface="Overpass"/>
                <a:ea typeface="Overpass"/>
                <a:cs typeface="Overpass"/>
                <a:sym typeface="Overpass"/>
              </a:endParaRPr>
            </a:p>
          </p:txBody>
        </p:sp>
        <p:sp>
          <p:nvSpPr>
            <p:cNvPr id="541" name="Google Shape;541;p54"/>
            <p:cNvSpPr/>
            <p:nvPr/>
          </p:nvSpPr>
          <p:spPr>
            <a:xfrm>
              <a:off x="4921500" y="2029079"/>
              <a:ext cx="13773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Application</a:t>
              </a:r>
              <a:endParaRPr sz="1200">
                <a:solidFill>
                  <a:srgbClr val="FFFFFF"/>
                </a:solidFill>
                <a:latin typeface="Overpass"/>
                <a:ea typeface="Overpass"/>
                <a:cs typeface="Overpass"/>
                <a:sym typeface="Overpass"/>
              </a:endParaRPr>
            </a:p>
          </p:txBody>
        </p:sp>
        <p:sp>
          <p:nvSpPr>
            <p:cNvPr id="542" name="Google Shape;542;p54"/>
            <p:cNvSpPr/>
            <p:nvPr/>
          </p:nvSpPr>
          <p:spPr>
            <a:xfrm>
              <a:off x="4921500" y="2453077"/>
              <a:ext cx="1377300" cy="359700"/>
            </a:xfrm>
            <a:prstGeom prst="rect">
              <a:avLst/>
            </a:prstGeom>
            <a:solidFill>
              <a:srgbClr val="38761D"/>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rgbClr val="FFFFFF"/>
                  </a:solidFill>
                  <a:latin typeface="Overpass"/>
                  <a:ea typeface="Overpass"/>
                  <a:cs typeface="Overpass"/>
                  <a:sym typeface="Overpass"/>
                </a:rPr>
                <a:t>OS dependencies</a:t>
              </a:r>
              <a:endParaRPr sz="1200">
                <a:solidFill>
                  <a:srgbClr val="FFFFFF"/>
                </a:solidFill>
                <a:latin typeface="Overpass"/>
                <a:ea typeface="Overpass"/>
                <a:cs typeface="Overpass"/>
                <a:sym typeface="Overpass"/>
              </a:endParaRPr>
            </a:p>
          </p:txBody>
        </p:sp>
      </p:grpSp>
      <p:sp>
        <p:nvSpPr>
          <p:cNvPr id="543" name="Google Shape;543;p5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